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7" r:id="rId2"/>
    <p:sldId id="302" r:id="rId3"/>
    <p:sldId id="285" r:id="rId4"/>
    <p:sldId id="291" r:id="rId5"/>
    <p:sldId id="299" r:id="rId6"/>
    <p:sldId id="295" r:id="rId7"/>
    <p:sldId id="287" r:id="rId8"/>
    <p:sldId id="296" r:id="rId9"/>
    <p:sldId id="305" r:id="rId10"/>
    <p:sldId id="293" r:id="rId11"/>
    <p:sldId id="289" r:id="rId12"/>
    <p:sldId id="304" r:id="rId13"/>
    <p:sldId id="297" r:id="rId14"/>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70210" autoAdjust="0"/>
  </p:normalViewPr>
  <p:slideViewPr>
    <p:cSldViewPr snapToGrid="0">
      <p:cViewPr varScale="1">
        <p:scale>
          <a:sx n="49" d="100"/>
          <a:sy n="49" d="100"/>
        </p:scale>
        <p:origin x="168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31E7D276-6516-4009-B149-8779E0189285}" type="datetimeFigureOut">
              <a:rPr lang="ca-ES" smtClean="0"/>
              <a:t>18/09/2019</a:t>
            </a:fld>
            <a:endParaRPr lang="ca-ES"/>
          </a:p>
        </p:txBody>
      </p:sp>
      <p:sp>
        <p:nvSpPr>
          <p:cNvPr id="4" name="Marcador de pie de página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ca-ES"/>
          </a:p>
        </p:txBody>
      </p:sp>
      <p:sp>
        <p:nvSpPr>
          <p:cNvPr id="5" name="Marcador de número de diapositiva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0E8B6E92-AFE4-4DC7-A989-091D74829B3D}" type="slidenum">
              <a:rPr lang="ca-ES" smtClean="0"/>
              <a:t>‹nr.›</a:t>
            </a:fld>
            <a:endParaRPr lang="ca-ES"/>
          </a:p>
        </p:txBody>
      </p:sp>
    </p:spTree>
    <p:extLst>
      <p:ext uri="{BB962C8B-B14F-4D97-AF65-F5344CB8AC3E}">
        <p14:creationId xmlns:p14="http://schemas.microsoft.com/office/powerpoint/2010/main" val="126341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363" cy="513508"/>
          </a:xfrm>
          <a:prstGeom prst="rect">
            <a:avLst/>
          </a:prstGeom>
        </p:spPr>
        <p:txBody>
          <a:bodyPr vert="horz" lIns="94430" tIns="47215" rIns="94430" bIns="47215" rtlCol="0"/>
          <a:lstStyle>
            <a:lvl1pPr algn="l">
              <a:defRPr sz="1200"/>
            </a:lvl1pPr>
          </a:lstStyle>
          <a:p>
            <a:endParaRPr lang="ca-ES"/>
          </a:p>
        </p:txBody>
      </p:sp>
      <p:sp>
        <p:nvSpPr>
          <p:cNvPr id="3" name="Marcador de fecha 2"/>
          <p:cNvSpPr>
            <a:spLocks noGrp="1"/>
          </p:cNvSpPr>
          <p:nvPr>
            <p:ph type="dt" idx="1"/>
          </p:nvPr>
        </p:nvSpPr>
        <p:spPr>
          <a:xfrm>
            <a:off x="4021294" y="0"/>
            <a:ext cx="3076363" cy="513508"/>
          </a:xfrm>
          <a:prstGeom prst="rect">
            <a:avLst/>
          </a:prstGeom>
        </p:spPr>
        <p:txBody>
          <a:bodyPr vert="horz" lIns="94430" tIns="47215" rIns="94430" bIns="47215" rtlCol="0"/>
          <a:lstStyle>
            <a:lvl1pPr algn="r">
              <a:defRPr sz="1200"/>
            </a:lvl1pPr>
          </a:lstStyle>
          <a:p>
            <a:fld id="{95305309-3939-4261-8E7E-6F79489D716D}" type="datetimeFigureOut">
              <a:rPr lang="ca-ES" smtClean="0"/>
              <a:pPr/>
              <a:t>18/09/2019</a:t>
            </a:fld>
            <a:endParaRPr lang="ca-ES"/>
          </a:p>
        </p:txBody>
      </p:sp>
      <p:sp>
        <p:nvSpPr>
          <p:cNvPr id="4" name="Marcador de imagen de diapositiva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4430" tIns="47215" rIns="94430" bIns="47215" rtlCol="0" anchor="ctr"/>
          <a:lstStyle/>
          <a:p>
            <a:endParaRPr lang="ca-ES"/>
          </a:p>
        </p:txBody>
      </p:sp>
      <p:sp>
        <p:nvSpPr>
          <p:cNvPr id="5" name="Marcador de notas 4"/>
          <p:cNvSpPr>
            <a:spLocks noGrp="1"/>
          </p:cNvSpPr>
          <p:nvPr>
            <p:ph type="body" sz="quarter" idx="3"/>
          </p:nvPr>
        </p:nvSpPr>
        <p:spPr>
          <a:xfrm>
            <a:off x="709930" y="4925407"/>
            <a:ext cx="5679440" cy="4029879"/>
          </a:xfrm>
          <a:prstGeom prst="rect">
            <a:avLst/>
          </a:prstGeom>
        </p:spPr>
        <p:txBody>
          <a:bodyPr vert="horz" lIns="94430" tIns="47215" rIns="94430" bIns="47215"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721107"/>
            <a:ext cx="3076363" cy="513507"/>
          </a:xfrm>
          <a:prstGeom prst="rect">
            <a:avLst/>
          </a:prstGeom>
        </p:spPr>
        <p:txBody>
          <a:bodyPr vert="horz" lIns="94430" tIns="47215" rIns="94430" bIns="47215"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4021294" y="9721107"/>
            <a:ext cx="3076363" cy="513507"/>
          </a:xfrm>
          <a:prstGeom prst="rect">
            <a:avLst/>
          </a:prstGeom>
        </p:spPr>
        <p:txBody>
          <a:bodyPr vert="horz" lIns="94430" tIns="47215" rIns="94430" bIns="47215" rtlCol="0" anchor="b"/>
          <a:lstStyle>
            <a:lvl1pPr algn="r">
              <a:defRPr sz="1200"/>
            </a:lvl1pPr>
          </a:lstStyle>
          <a:p>
            <a:fld id="{6BB38E70-1FF9-405B-84BE-B30DC51CBC5A}" type="slidenum">
              <a:rPr lang="ca-ES" smtClean="0"/>
              <a:pPr/>
              <a:t>‹nr.›</a:t>
            </a:fld>
            <a:endParaRPr lang="ca-ES"/>
          </a:p>
        </p:txBody>
      </p:sp>
    </p:spTree>
    <p:extLst>
      <p:ext uri="{BB962C8B-B14F-4D97-AF65-F5344CB8AC3E}">
        <p14:creationId xmlns:p14="http://schemas.microsoft.com/office/powerpoint/2010/main" val="219502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kern="1200" dirty="0">
                <a:solidFill>
                  <a:schemeClr val="tx1"/>
                </a:solidFill>
                <a:effectLst/>
                <a:latin typeface="+mn-lt"/>
                <a:ea typeface="+mn-ea"/>
                <a:cs typeface="+mn-cs"/>
              </a:rPr>
              <a:t>Set goals</a:t>
            </a:r>
            <a:endParaRPr lang="nl-NL"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Setting goals is extremely important for athletes, but also for </a:t>
            </a:r>
            <a:r>
              <a:rPr lang="en-US" dirty="0"/>
              <a:t>students </a:t>
            </a:r>
            <a:r>
              <a:rPr lang="en-US" dirty="0" smtClean="0"/>
              <a:t>and professionals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Goals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lead to better performance, more motivation and more self-confidence. It is therefore important for girls with a dual career to be aware of the importance of setting goals, knowing how it works and how they can best use it themselves.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6BB38E70-1FF9-405B-84BE-B30DC51CBC5A}" type="slidenum">
              <a:rPr lang="ca-ES" smtClean="0"/>
              <a:pPr/>
              <a:t>1</a:t>
            </a:fld>
            <a:endParaRPr lang="ca-ES"/>
          </a:p>
        </p:txBody>
      </p:sp>
    </p:spTree>
    <p:extLst>
      <p:ext uri="{BB962C8B-B14F-4D97-AF65-F5344CB8AC3E}">
        <p14:creationId xmlns:p14="http://schemas.microsoft.com/office/powerpoint/2010/main" val="1440150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r>
              <a:rPr lang="en-US" dirty="0"/>
              <a:t>Defining smaller</a:t>
            </a:r>
            <a:r>
              <a:rPr lang="en-US" baseline="0" dirty="0"/>
              <a:t> steps help the players to get activated to take action.</a:t>
            </a:r>
            <a:endParaRPr lang="en-US" sz="1200" b="0" i="0" kern="1200" dirty="0">
              <a:solidFill>
                <a:schemeClr val="tx1"/>
              </a:solidFill>
              <a:effectLst/>
              <a:latin typeface="+mn-lt"/>
              <a:ea typeface="+mn-ea"/>
              <a:cs typeface="+mn-cs"/>
            </a:endParaRPr>
          </a:p>
          <a:p>
            <a:pPr fontAlgn="t"/>
            <a:r>
              <a:rPr lang="en-US" sz="1200" b="1" i="0" kern="1200" dirty="0">
                <a:solidFill>
                  <a:schemeClr val="tx1"/>
                </a:solidFill>
                <a:effectLst/>
                <a:latin typeface="+mn-lt"/>
                <a:ea typeface="+mn-ea"/>
                <a:cs typeface="+mn-cs"/>
              </a:rPr>
              <a:t>Some</a:t>
            </a:r>
            <a:r>
              <a:rPr lang="en-US" sz="1200" b="1" i="0" kern="1200" baseline="0" dirty="0">
                <a:solidFill>
                  <a:schemeClr val="tx1"/>
                </a:solidFill>
                <a:effectLst/>
                <a:latin typeface="+mn-lt"/>
                <a:ea typeface="+mn-ea"/>
                <a:cs typeface="+mn-cs"/>
              </a:rPr>
              <a:t> questions to ask </a:t>
            </a:r>
            <a:r>
              <a:rPr lang="en-US" sz="1200" b="0" i="0" kern="1200" baseline="0" dirty="0">
                <a:solidFill>
                  <a:schemeClr val="tx1"/>
                </a:solidFill>
                <a:effectLst/>
                <a:latin typeface="+mn-lt"/>
                <a:ea typeface="+mn-ea"/>
                <a:cs typeface="+mn-cs"/>
              </a:rPr>
              <a:t>to define the smaller steps they can indicate to come small steps closer to their </a:t>
            </a:r>
            <a:r>
              <a:rPr lang="en-US" sz="1200" b="0" i="0" kern="1200" baseline="0" dirty="0" smtClean="0">
                <a:solidFill>
                  <a:schemeClr val="tx1"/>
                </a:solidFill>
                <a:effectLst/>
                <a:latin typeface="+mn-lt"/>
                <a:ea typeface="+mn-ea"/>
                <a:cs typeface="+mn-cs"/>
              </a:rPr>
              <a:t>goal:</a:t>
            </a:r>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What is my goal in 3 months? And what helps me to achieve this goal / what can I do to get closer to this goal?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What is my goal in a month? And what helps me to achieve this goal / what can I do to get closer to this goal?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What can I actually do this week to get closer to my goals?</a:t>
            </a:r>
          </a:p>
          <a:p>
            <a:r>
              <a:rPr lang="en-US" dirty="0"/>
              <a:t/>
            </a:r>
            <a:br>
              <a:rPr lang="en-US" dirty="0"/>
            </a:br>
            <a:r>
              <a:rPr lang="en-US" b="1" dirty="0"/>
              <a:t>Some</a:t>
            </a:r>
            <a:r>
              <a:rPr lang="en-US" b="1" baseline="0" dirty="0"/>
              <a:t> questions to ask/discuss: </a:t>
            </a:r>
            <a:endParaRPr lang="en-US" b="1" dirty="0"/>
          </a:p>
          <a:p>
            <a:r>
              <a:rPr lang="en-US" dirty="0"/>
              <a:t/>
            </a:r>
            <a:br>
              <a:rPr lang="en-US" dirty="0"/>
            </a:br>
            <a:r>
              <a:rPr lang="en-US" dirty="0"/>
              <a:t>Volleyball goals:</a:t>
            </a:r>
          </a:p>
          <a:p>
            <a:r>
              <a:rPr lang="en-US" dirty="0"/>
              <a:t>What are your </a:t>
            </a:r>
            <a:r>
              <a:rPr lang="en-US" dirty="0" smtClean="0"/>
              <a:t>main goals </a:t>
            </a:r>
            <a:r>
              <a:rPr lang="en-US" dirty="0"/>
              <a:t>for this year? </a:t>
            </a:r>
          </a:p>
          <a:p>
            <a:r>
              <a:rPr lang="en-US" dirty="0"/>
              <a:t>Have you discussed your goals with your coach/support staff? </a:t>
            </a:r>
          </a:p>
          <a:p>
            <a:r>
              <a:rPr lang="en-US" dirty="0"/>
              <a:t>How will you achieve your goals? </a:t>
            </a:r>
          </a:p>
          <a:p>
            <a:r>
              <a:rPr lang="en-US" dirty="0"/>
              <a:t>What challenges may you face? </a:t>
            </a:r>
          </a:p>
          <a:p>
            <a:r>
              <a:rPr lang="en-US" dirty="0"/>
              <a:t>What support may you need? </a:t>
            </a:r>
          </a:p>
          <a:p>
            <a:r>
              <a:rPr lang="en-US" dirty="0"/>
              <a:t>Are you in regular contact with your support </a:t>
            </a:r>
            <a:r>
              <a:rPr lang="en-US" dirty="0" smtClean="0"/>
              <a:t>staff/teammates/training </a:t>
            </a:r>
            <a:r>
              <a:rPr lang="en-US" dirty="0"/>
              <a:t>partners? </a:t>
            </a:r>
          </a:p>
          <a:p>
            <a:endParaRPr lang="en-US" dirty="0"/>
          </a:p>
          <a:p>
            <a:r>
              <a:rPr lang="en-US" dirty="0" smtClean="0"/>
              <a:t>Educational </a:t>
            </a:r>
            <a:r>
              <a:rPr lang="en-US" dirty="0"/>
              <a:t>goals:</a:t>
            </a:r>
          </a:p>
          <a:p>
            <a:r>
              <a:rPr lang="en-US" dirty="0"/>
              <a:t>What are your </a:t>
            </a:r>
            <a:r>
              <a:rPr lang="en-US" dirty="0" smtClean="0"/>
              <a:t>main goals </a:t>
            </a:r>
            <a:r>
              <a:rPr lang="en-US" dirty="0"/>
              <a:t>for this year? </a:t>
            </a:r>
          </a:p>
          <a:p>
            <a:r>
              <a:rPr lang="en-US" dirty="0"/>
              <a:t>Have you discussed your goals with your teaching staff? </a:t>
            </a:r>
          </a:p>
          <a:p>
            <a:r>
              <a:rPr lang="en-US" dirty="0"/>
              <a:t>How will you achieve your goals? </a:t>
            </a:r>
          </a:p>
          <a:p>
            <a:r>
              <a:rPr lang="en-US" dirty="0"/>
              <a:t>What challenges may you face? </a:t>
            </a:r>
          </a:p>
          <a:p>
            <a:r>
              <a:rPr lang="en-US" dirty="0"/>
              <a:t>What support may you need? </a:t>
            </a:r>
          </a:p>
          <a:p>
            <a:r>
              <a:rPr lang="en-US" dirty="0"/>
              <a:t>Reflecting on last year or previous study, were you able to attend all your classes and meet deadlines? </a:t>
            </a:r>
          </a:p>
          <a:p>
            <a:r>
              <a:rPr lang="en-US" dirty="0"/>
              <a:t>Which methods of learning were most effective? </a:t>
            </a:r>
          </a:p>
          <a:p>
            <a:r>
              <a:rPr lang="en-US" dirty="0"/>
              <a:t>Are you in regular contact with your teaching staff/colleagues?</a:t>
            </a:r>
          </a:p>
          <a:p>
            <a:endParaRPr lang="en-US" dirty="0"/>
          </a:p>
          <a:p>
            <a:r>
              <a:rPr lang="en-US" dirty="0" smtClean="0"/>
              <a:t>And</a:t>
            </a:r>
            <a:r>
              <a:rPr lang="en-US" baseline="0" dirty="0" smtClean="0"/>
              <a:t> possibly</a:t>
            </a:r>
            <a:r>
              <a:rPr lang="en-US" dirty="0" smtClean="0"/>
              <a:t>:</a:t>
            </a:r>
            <a:endParaRPr lang="nl-NL" dirty="0"/>
          </a:p>
          <a:p>
            <a:r>
              <a:rPr lang="en-US" dirty="0"/>
              <a:t>What other commitments and other areas of your life may require your time? </a:t>
            </a:r>
          </a:p>
          <a:p>
            <a:r>
              <a:rPr lang="en-US" dirty="0"/>
              <a:t>What is the likely commitment </a:t>
            </a:r>
            <a:r>
              <a:rPr lang="en-US" dirty="0" smtClean="0"/>
              <a:t>for these </a:t>
            </a:r>
            <a:r>
              <a:rPr lang="en-US" dirty="0"/>
              <a:t>areas? </a:t>
            </a:r>
          </a:p>
          <a:p>
            <a:r>
              <a:rPr lang="en-US" dirty="0"/>
              <a:t>What are your </a:t>
            </a:r>
            <a:r>
              <a:rPr lang="en-US" dirty="0" smtClean="0"/>
              <a:t>main goals</a:t>
            </a:r>
            <a:r>
              <a:rPr lang="en-US" dirty="0"/>
              <a:t>? </a:t>
            </a:r>
          </a:p>
          <a:p>
            <a:r>
              <a:rPr lang="en-US" dirty="0"/>
              <a:t>How will you achieve your goals?  </a:t>
            </a:r>
          </a:p>
          <a:p>
            <a:r>
              <a:rPr lang="en-US" dirty="0"/>
              <a:t>What are the key challenges and what support may you need? </a:t>
            </a:r>
          </a:p>
          <a:p>
            <a:r>
              <a:rPr lang="en-US" dirty="0"/>
              <a:t>How might these areas impact on your sport and/or education? </a:t>
            </a:r>
          </a:p>
        </p:txBody>
      </p:sp>
      <p:sp>
        <p:nvSpPr>
          <p:cNvPr id="4" name="Tijdelijke aanduiding voor dianummer 3"/>
          <p:cNvSpPr>
            <a:spLocks noGrp="1"/>
          </p:cNvSpPr>
          <p:nvPr>
            <p:ph type="sldNum" sz="quarter" idx="10"/>
          </p:nvPr>
        </p:nvSpPr>
        <p:spPr/>
        <p:txBody>
          <a:bodyPr/>
          <a:lstStyle/>
          <a:p>
            <a:fld id="{6BB38E70-1FF9-405B-84BE-B30DC51CBC5A}" type="slidenum">
              <a:rPr lang="ca-ES" smtClean="0"/>
              <a:pPr/>
              <a:t>10</a:t>
            </a:fld>
            <a:endParaRPr lang="ca-ES"/>
          </a:p>
        </p:txBody>
      </p:sp>
    </p:spTree>
    <p:extLst>
      <p:ext uri="{BB962C8B-B14F-4D97-AF65-F5344CB8AC3E}">
        <p14:creationId xmlns:p14="http://schemas.microsoft.com/office/powerpoint/2010/main" val="197132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BB38E70-1FF9-405B-84BE-B30DC51CBC5A}" type="slidenum">
              <a:rPr lang="ca-ES" smtClean="0"/>
              <a:pPr/>
              <a:t>11</a:t>
            </a:fld>
            <a:endParaRPr lang="ca-ES"/>
          </a:p>
        </p:txBody>
      </p:sp>
    </p:spTree>
    <p:extLst>
      <p:ext uri="{BB962C8B-B14F-4D97-AF65-F5344CB8AC3E}">
        <p14:creationId xmlns:p14="http://schemas.microsoft.com/office/powerpoint/2010/main" val="3508316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a:t>Your</a:t>
            </a:r>
            <a:r>
              <a:rPr lang="nl-NL" b="1" baseline="0" dirty="0"/>
              <a:t> plan is </a:t>
            </a:r>
            <a:r>
              <a:rPr lang="nl-NL" b="1" baseline="0" dirty="0" err="1"/>
              <a:t>an</a:t>
            </a:r>
            <a:r>
              <a:rPr lang="nl-NL" b="1" baseline="0" dirty="0"/>
              <a:t> </a:t>
            </a:r>
            <a:r>
              <a:rPr lang="nl-NL" b="1" baseline="0" dirty="0" err="1"/>
              <a:t>ongoing</a:t>
            </a:r>
            <a:r>
              <a:rPr lang="nl-NL" b="1" baseline="0" dirty="0"/>
              <a:t> </a:t>
            </a:r>
            <a:r>
              <a:rPr lang="nl-NL" b="1" baseline="0" dirty="0" err="1"/>
              <a:t>process</a:t>
            </a:r>
            <a:r>
              <a:rPr lang="nl-NL" b="1" baseline="0" dirty="0"/>
              <a:t>; </a:t>
            </a:r>
            <a:r>
              <a:rPr lang="nl-NL" baseline="0" dirty="0"/>
              <a:t>these steps </a:t>
            </a:r>
            <a:r>
              <a:rPr lang="nl-NL" baseline="0" dirty="0" err="1"/>
              <a:t>will</a:t>
            </a:r>
            <a:r>
              <a:rPr lang="nl-NL" baseline="0" dirty="0"/>
              <a:t> help you </a:t>
            </a:r>
            <a:r>
              <a:rPr lang="nl-NL" baseline="0" dirty="0" err="1"/>
              <a:t>to</a:t>
            </a:r>
            <a:r>
              <a:rPr lang="nl-NL" baseline="0" dirty="0"/>
              <a:t> keep </a:t>
            </a:r>
            <a:r>
              <a:rPr lang="nl-NL" baseline="0" dirty="0" err="1"/>
              <a:t>working</a:t>
            </a:r>
            <a:r>
              <a:rPr lang="nl-NL" baseline="0" dirty="0"/>
              <a:t> hard </a:t>
            </a:r>
            <a:r>
              <a:rPr lang="nl-NL" baseline="0" dirty="0" err="1"/>
              <a:t>and</a:t>
            </a:r>
            <a:r>
              <a:rPr lang="nl-NL" baseline="0" dirty="0"/>
              <a:t> keep </a:t>
            </a:r>
            <a:r>
              <a:rPr lang="nl-NL" baseline="0" dirty="0" err="1"/>
              <a:t>moving</a:t>
            </a:r>
            <a:r>
              <a:rPr lang="nl-NL" baseline="0" dirty="0"/>
              <a:t> forward.</a:t>
            </a:r>
          </a:p>
          <a:p>
            <a:r>
              <a:rPr lang="nl-NL" baseline="0" dirty="0" err="1"/>
              <a:t>From</a:t>
            </a:r>
            <a:r>
              <a:rPr lang="nl-NL" baseline="0" dirty="0"/>
              <a:t> smaller steps/actions </a:t>
            </a:r>
            <a:r>
              <a:rPr lang="nl-NL" baseline="0" dirty="0" err="1"/>
              <a:t>to</a:t>
            </a:r>
            <a:r>
              <a:rPr lang="nl-NL" baseline="0" dirty="0"/>
              <a:t> </a:t>
            </a:r>
            <a:r>
              <a:rPr lang="nl-NL" baseline="0" dirty="0" err="1"/>
              <a:t>your</a:t>
            </a:r>
            <a:r>
              <a:rPr lang="nl-NL" baseline="0" dirty="0"/>
              <a:t> goals, </a:t>
            </a:r>
            <a:r>
              <a:rPr lang="nl-NL" baseline="0" dirty="0" err="1"/>
              <a:t>and</a:t>
            </a:r>
            <a:r>
              <a:rPr lang="nl-NL" baseline="0" dirty="0"/>
              <a:t> </a:t>
            </a:r>
            <a:r>
              <a:rPr lang="nl-NL" baseline="0" dirty="0" err="1"/>
              <a:t>eventually</a:t>
            </a:r>
            <a:r>
              <a:rPr lang="nl-NL" baseline="0" dirty="0"/>
              <a:t> </a:t>
            </a:r>
            <a:r>
              <a:rPr lang="nl-NL" baseline="0" dirty="0" err="1"/>
              <a:t>to</a:t>
            </a:r>
            <a:r>
              <a:rPr lang="nl-NL" baseline="0" dirty="0"/>
              <a:t> </a:t>
            </a:r>
            <a:r>
              <a:rPr lang="nl-NL" baseline="0" dirty="0" err="1"/>
              <a:t>your</a:t>
            </a:r>
            <a:r>
              <a:rPr lang="nl-NL" baseline="0" dirty="0"/>
              <a:t> </a:t>
            </a:r>
            <a:r>
              <a:rPr lang="nl-NL" baseline="0" dirty="0" err="1"/>
              <a:t>dreams</a:t>
            </a:r>
            <a:r>
              <a:rPr lang="nl-NL" baseline="0" dirty="0"/>
              <a:t>.</a:t>
            </a:r>
          </a:p>
          <a:p>
            <a:r>
              <a:rPr lang="nl-NL" dirty="0"/>
              <a:t>Keep in mind </a:t>
            </a:r>
            <a:r>
              <a:rPr lang="nl-NL" dirty="0" err="1"/>
              <a:t>that</a:t>
            </a:r>
            <a:r>
              <a:rPr lang="nl-NL" dirty="0"/>
              <a:t> </a:t>
            </a:r>
            <a:r>
              <a:rPr lang="nl-NL" dirty="0" err="1"/>
              <a:t>once</a:t>
            </a:r>
            <a:r>
              <a:rPr lang="nl-NL" dirty="0"/>
              <a:t> in a </a:t>
            </a:r>
            <a:r>
              <a:rPr lang="nl-NL" dirty="0" err="1"/>
              <a:t>while</a:t>
            </a:r>
            <a:r>
              <a:rPr lang="nl-NL" dirty="0"/>
              <a:t>;</a:t>
            </a:r>
            <a:r>
              <a:rPr lang="nl-NL" baseline="0" dirty="0"/>
              <a:t> </a:t>
            </a:r>
            <a:r>
              <a:rPr lang="nl-NL" baseline="0" dirty="0" err="1"/>
              <a:t>it</a:t>
            </a:r>
            <a:r>
              <a:rPr lang="nl-NL" baseline="0" dirty="0"/>
              <a:t> is </a:t>
            </a:r>
            <a:r>
              <a:rPr lang="nl-NL" baseline="0" dirty="0" err="1"/>
              <a:t>good</a:t>
            </a:r>
            <a:r>
              <a:rPr lang="nl-NL" baseline="0" dirty="0"/>
              <a:t> </a:t>
            </a:r>
            <a:r>
              <a:rPr lang="nl-NL" baseline="0" dirty="0" err="1"/>
              <a:t>to</a:t>
            </a:r>
            <a:r>
              <a:rPr lang="nl-NL" baseline="0" dirty="0"/>
              <a:t> take a look at </a:t>
            </a:r>
            <a:r>
              <a:rPr lang="nl-NL" baseline="0" dirty="0" err="1"/>
              <a:t>the</a:t>
            </a:r>
            <a:r>
              <a:rPr lang="nl-NL" baseline="0" dirty="0"/>
              <a:t> </a:t>
            </a:r>
            <a:r>
              <a:rPr lang="nl-NL" baseline="0" dirty="0" smtClean="0"/>
              <a:t>base </a:t>
            </a:r>
            <a:r>
              <a:rPr lang="nl-NL" baseline="0" dirty="0" err="1" smtClean="0"/>
              <a:t>again</a:t>
            </a:r>
            <a:r>
              <a:rPr lang="nl-NL" baseline="0" dirty="0" smtClean="0"/>
              <a:t>. </a:t>
            </a:r>
            <a:r>
              <a:rPr lang="nl-NL" baseline="0" dirty="0"/>
              <a:t>Is </a:t>
            </a:r>
            <a:r>
              <a:rPr lang="nl-NL" baseline="0" dirty="0" err="1"/>
              <a:t>everything</a:t>
            </a:r>
            <a:r>
              <a:rPr lang="nl-NL" baseline="0" dirty="0"/>
              <a:t> </a:t>
            </a:r>
            <a:r>
              <a:rPr lang="nl-NL" baseline="0" dirty="0" err="1" smtClean="0"/>
              <a:t>still</a:t>
            </a:r>
            <a:r>
              <a:rPr lang="nl-NL" baseline="0" dirty="0" smtClean="0"/>
              <a:t> in </a:t>
            </a:r>
            <a:r>
              <a:rPr lang="nl-NL" baseline="0" dirty="0" err="1" smtClean="0"/>
              <a:t>balance</a:t>
            </a:r>
            <a:r>
              <a:rPr lang="nl-NL" baseline="0" dirty="0" smtClean="0"/>
              <a:t>? </a:t>
            </a:r>
            <a:r>
              <a:rPr lang="nl-NL" baseline="0" dirty="0"/>
              <a:t>Does </a:t>
            </a:r>
            <a:r>
              <a:rPr lang="nl-NL" baseline="0" dirty="0" err="1"/>
              <a:t>anything</a:t>
            </a:r>
            <a:r>
              <a:rPr lang="nl-NL" baseline="0" dirty="0"/>
              <a:t> </a:t>
            </a:r>
            <a:r>
              <a:rPr lang="nl-NL" baseline="0" dirty="0" err="1"/>
              <a:t>need</a:t>
            </a:r>
            <a:r>
              <a:rPr lang="nl-NL" baseline="0" dirty="0"/>
              <a:t> attention? </a:t>
            </a:r>
          </a:p>
          <a:p>
            <a:r>
              <a:rPr lang="nl-NL" baseline="0" dirty="0" err="1"/>
              <a:t>When</a:t>
            </a:r>
            <a:r>
              <a:rPr lang="nl-NL" baseline="0" dirty="0"/>
              <a:t> </a:t>
            </a:r>
            <a:r>
              <a:rPr lang="nl-NL" baseline="0" dirty="0" err="1"/>
              <a:t>the</a:t>
            </a:r>
            <a:r>
              <a:rPr lang="nl-NL" baseline="0" dirty="0"/>
              <a:t> base is </a:t>
            </a:r>
            <a:r>
              <a:rPr lang="nl-NL" baseline="0" dirty="0" err="1"/>
              <a:t>not</a:t>
            </a:r>
            <a:r>
              <a:rPr lang="nl-NL" baseline="0" dirty="0"/>
              <a:t> ok, </a:t>
            </a:r>
            <a:r>
              <a:rPr lang="nl-NL" baseline="0" dirty="0" err="1"/>
              <a:t>when</a:t>
            </a:r>
            <a:r>
              <a:rPr lang="nl-NL" baseline="0" dirty="0"/>
              <a:t> </a:t>
            </a:r>
            <a:r>
              <a:rPr lang="nl-NL" baseline="0" dirty="0" err="1"/>
              <a:t>there</a:t>
            </a:r>
            <a:r>
              <a:rPr lang="nl-NL" baseline="0" dirty="0"/>
              <a:t> is no </a:t>
            </a:r>
            <a:r>
              <a:rPr lang="nl-NL" baseline="0" dirty="0" err="1"/>
              <a:t>balance</a:t>
            </a:r>
            <a:r>
              <a:rPr lang="nl-NL" baseline="0" dirty="0"/>
              <a:t>, </a:t>
            </a:r>
            <a:r>
              <a:rPr lang="nl-NL" baseline="0" dirty="0" err="1"/>
              <a:t>it</a:t>
            </a:r>
            <a:r>
              <a:rPr lang="nl-NL" baseline="0" dirty="0"/>
              <a:t> is even more </a:t>
            </a:r>
            <a:r>
              <a:rPr lang="nl-NL" baseline="0" dirty="0" err="1"/>
              <a:t>difficult</a:t>
            </a:r>
            <a:r>
              <a:rPr lang="nl-NL" baseline="0" dirty="0"/>
              <a:t> </a:t>
            </a:r>
            <a:r>
              <a:rPr lang="nl-NL" baseline="0" dirty="0" err="1"/>
              <a:t>to</a:t>
            </a:r>
            <a:r>
              <a:rPr lang="nl-NL" baseline="0" dirty="0"/>
              <a:t> move up </a:t>
            </a:r>
            <a:r>
              <a:rPr lang="nl-NL" baseline="0" dirty="0" err="1"/>
              <a:t>the</a:t>
            </a:r>
            <a:r>
              <a:rPr lang="nl-NL" baseline="0" dirty="0"/>
              <a:t> </a:t>
            </a:r>
            <a:r>
              <a:rPr lang="nl-NL" baseline="0" dirty="0" err="1"/>
              <a:t>stairs</a:t>
            </a:r>
            <a:r>
              <a:rPr lang="nl-NL" baseline="0" dirty="0"/>
              <a:t> </a:t>
            </a:r>
            <a:r>
              <a:rPr lang="nl-NL" baseline="0" dirty="0" err="1"/>
              <a:t>towards</a:t>
            </a:r>
            <a:r>
              <a:rPr lang="nl-NL" baseline="0" dirty="0"/>
              <a:t> </a:t>
            </a:r>
            <a:r>
              <a:rPr lang="nl-NL" baseline="0" dirty="0" smtClean="0"/>
              <a:t>goals.</a:t>
            </a:r>
            <a:endParaRPr lang="nl-NL" baseline="0" dirty="0"/>
          </a:p>
          <a:p>
            <a:endParaRPr lang="nl-NL" baseline="0" dirty="0"/>
          </a:p>
          <a:p>
            <a:r>
              <a:rPr lang="nl-NL" baseline="0" dirty="0"/>
              <a:t>Option: have </a:t>
            </a:r>
            <a:r>
              <a:rPr lang="nl-NL" baseline="0" dirty="0" err="1"/>
              <a:t>the</a:t>
            </a:r>
            <a:r>
              <a:rPr lang="nl-NL" baseline="0" dirty="0"/>
              <a:t> girls present </a:t>
            </a:r>
            <a:r>
              <a:rPr lang="nl-NL" baseline="0" dirty="0" err="1"/>
              <a:t>their</a:t>
            </a:r>
            <a:r>
              <a:rPr lang="nl-NL" baseline="0" dirty="0"/>
              <a:t> plan </a:t>
            </a:r>
            <a:r>
              <a:rPr lang="nl-NL" baseline="0" dirty="0" err="1"/>
              <a:t>to</a:t>
            </a:r>
            <a:r>
              <a:rPr lang="nl-NL" baseline="0" dirty="0"/>
              <a:t> </a:t>
            </a:r>
            <a:r>
              <a:rPr lang="nl-NL" baseline="0" dirty="0" err="1"/>
              <a:t>eachother</a:t>
            </a:r>
            <a:r>
              <a:rPr lang="nl-NL" baseline="0" dirty="0"/>
              <a:t> in (smaller) </a:t>
            </a:r>
            <a:r>
              <a:rPr lang="nl-NL" baseline="0" dirty="0" err="1"/>
              <a:t>groups</a:t>
            </a:r>
            <a:r>
              <a:rPr lang="nl-NL" baseline="0" dirty="0"/>
              <a:t> </a:t>
            </a:r>
            <a:r>
              <a:rPr lang="nl-NL" baseline="0" dirty="0" err="1"/>
              <a:t>to</a:t>
            </a:r>
            <a:r>
              <a:rPr lang="nl-NL" baseline="0" dirty="0"/>
              <a:t> </a:t>
            </a:r>
            <a:r>
              <a:rPr lang="nl-NL" baseline="0" dirty="0" err="1" smtClean="0"/>
              <a:t>learn</a:t>
            </a:r>
            <a:r>
              <a:rPr lang="nl-NL" baseline="0" dirty="0" smtClean="0"/>
              <a:t> </a:t>
            </a:r>
            <a:r>
              <a:rPr lang="nl-NL" baseline="0" dirty="0" err="1" smtClean="0"/>
              <a:t>from</a:t>
            </a:r>
            <a:r>
              <a:rPr lang="nl-NL" baseline="0" dirty="0" smtClean="0"/>
              <a:t> </a:t>
            </a:r>
            <a:r>
              <a:rPr lang="nl-NL" baseline="0" dirty="0" err="1"/>
              <a:t>and</a:t>
            </a:r>
            <a:r>
              <a:rPr lang="nl-NL" baseline="0" dirty="0"/>
              <a:t> </a:t>
            </a:r>
            <a:r>
              <a:rPr lang="nl-NL" baseline="0" dirty="0" err="1"/>
              <a:t>inspire</a:t>
            </a:r>
            <a:r>
              <a:rPr lang="nl-NL" baseline="0" dirty="0"/>
              <a:t> </a:t>
            </a:r>
            <a:r>
              <a:rPr lang="nl-NL" baseline="0" dirty="0" err="1"/>
              <a:t>each</a:t>
            </a:r>
            <a:r>
              <a:rPr lang="nl-NL" baseline="0" dirty="0"/>
              <a:t> </a:t>
            </a:r>
            <a:r>
              <a:rPr lang="nl-NL" baseline="0" dirty="0" err="1"/>
              <a:t>other</a:t>
            </a:r>
            <a:r>
              <a:rPr lang="nl-NL" baseline="0" dirty="0"/>
              <a:t>.</a:t>
            </a:r>
            <a:endParaRPr lang="nl-NL" dirty="0"/>
          </a:p>
        </p:txBody>
      </p:sp>
      <p:sp>
        <p:nvSpPr>
          <p:cNvPr id="4" name="Tijdelijke aanduiding voor dianummer 3"/>
          <p:cNvSpPr>
            <a:spLocks noGrp="1"/>
          </p:cNvSpPr>
          <p:nvPr>
            <p:ph type="sldNum" sz="quarter" idx="10"/>
          </p:nvPr>
        </p:nvSpPr>
        <p:spPr/>
        <p:txBody>
          <a:bodyPr/>
          <a:lstStyle/>
          <a:p>
            <a:fld id="{6BB38E70-1FF9-405B-84BE-B30DC51CBC5A}" type="slidenum">
              <a:rPr lang="ca-ES" smtClean="0"/>
              <a:pPr/>
              <a:t>12</a:t>
            </a:fld>
            <a:endParaRPr lang="ca-ES"/>
          </a:p>
        </p:txBody>
      </p:sp>
    </p:spTree>
    <p:extLst>
      <p:ext uri="{BB962C8B-B14F-4D97-AF65-F5344CB8AC3E}">
        <p14:creationId xmlns:p14="http://schemas.microsoft.com/office/powerpoint/2010/main" val="667139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6BB38E70-1FF9-405B-84BE-B30DC51CBC5A}" type="slidenum">
              <a:rPr lang="ca-ES" smtClean="0"/>
              <a:pPr/>
              <a:t>13</a:t>
            </a:fld>
            <a:endParaRPr lang="ca-ES"/>
          </a:p>
        </p:txBody>
      </p:sp>
    </p:spTree>
    <p:extLst>
      <p:ext uri="{BB962C8B-B14F-4D97-AF65-F5344CB8AC3E}">
        <p14:creationId xmlns:p14="http://schemas.microsoft.com/office/powerpoint/2010/main" val="26949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In the coming months the DONA pilot will help investigate what your dreams are and what you want to achieve. We will determine how you can reach your goals, what obstacles you encounter and how you will deal with time.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BB38E70-1FF9-405B-84BE-B30DC51CBC5A}" type="slidenum">
              <a:rPr lang="ca-ES" smtClean="0"/>
              <a:pPr/>
              <a:t>2</a:t>
            </a:fld>
            <a:endParaRPr lang="ca-ES"/>
          </a:p>
        </p:txBody>
      </p:sp>
    </p:spTree>
    <p:extLst>
      <p:ext uri="{BB962C8B-B14F-4D97-AF65-F5344CB8AC3E}">
        <p14:creationId xmlns:p14="http://schemas.microsoft.com/office/powerpoint/2010/main" val="406518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Ambassador</a:t>
            </a:r>
            <a:r>
              <a:rPr lang="en-US" baseline="0" dirty="0"/>
              <a:t/>
            </a:r>
            <a:br>
              <a:rPr lang="en-US" baseline="0" dirty="0"/>
            </a:br>
            <a:r>
              <a:rPr lang="en-GB" sz="1200" u="none" kern="1200" dirty="0">
                <a:solidFill>
                  <a:schemeClr val="tx1"/>
                </a:solidFill>
                <a:effectLst/>
                <a:latin typeface="+mn-lt"/>
                <a:ea typeface="+mn-ea"/>
                <a:cs typeface="+mn-cs"/>
              </a:rPr>
              <a:t>The main message will become clear during the workshop when the ambassador is present and explains how he/she has reached her goals and what obstacles he/she encountered along the way. When it is not possible to have an ambassador present at a workshop you could ask the ambassador to still contribute with a short video that will answer some questions. </a:t>
            </a: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What were my dreams and goals?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mn-lt"/>
                <a:ea typeface="+mn-ea"/>
                <a:cs typeface="+mn-cs"/>
              </a:rPr>
              <a:t>It is important to view both sides; the volleyball player and the young woman with ambitions and dreams beyond sports to be actively part of society.</a:t>
            </a: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How did I reach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mn-lt"/>
                <a:ea typeface="+mn-ea"/>
                <a:cs typeface="+mn-cs"/>
              </a:rPr>
              <a:t>What skills and competences have been helpful to become successful in both her athletic career and her social career? Suggestions for competences: </a:t>
            </a:r>
            <a:endParaRPr lang="en-US" sz="1200" u="none" kern="1200" dirty="0">
              <a:solidFill>
                <a:schemeClr val="tx1"/>
              </a:solidFill>
              <a:effectLst/>
              <a:latin typeface="+mn-lt"/>
              <a:ea typeface="+mn-ea"/>
              <a:cs typeface="+mn-cs"/>
            </a:endParaRPr>
          </a:p>
          <a:p>
            <a:pPr lvl="0"/>
            <a:endParaRPr lang="nl-NL" sz="1200" u="none" strike="noStrike" kern="1200" dirty="0">
              <a:solidFill>
                <a:schemeClr val="tx1"/>
              </a:solidFill>
              <a:effectLst/>
              <a:latin typeface="+mn-lt"/>
              <a:ea typeface="+mn-ea"/>
              <a:cs typeface="+mn-cs"/>
            </a:endParaRPr>
          </a:p>
          <a:p>
            <a:pPr lvl="0"/>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Dedication</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to</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succeed</a:t>
            </a:r>
            <a:r>
              <a:rPr lang="nl-NL" sz="1200" u="none" strike="noStrike" kern="1200" dirty="0">
                <a:solidFill>
                  <a:schemeClr val="tx1"/>
                </a:solidFill>
                <a:effectLst/>
                <a:latin typeface="+mn-lt"/>
                <a:ea typeface="+mn-ea"/>
                <a:cs typeface="+mn-cs"/>
              </a:rPr>
              <a:t> in </a:t>
            </a:r>
            <a:r>
              <a:rPr lang="nl-NL" sz="1200" u="none" strike="noStrike" kern="1200" dirty="0" err="1">
                <a:solidFill>
                  <a:schemeClr val="tx1"/>
                </a:solidFill>
                <a:effectLst/>
                <a:latin typeface="+mn-lt"/>
                <a:ea typeface="+mn-ea"/>
                <a:cs typeface="+mn-cs"/>
              </a:rPr>
              <a:t>both</a:t>
            </a:r>
            <a:r>
              <a:rPr lang="nl-NL" sz="1200" u="none" strike="noStrike" kern="1200" dirty="0">
                <a:solidFill>
                  <a:schemeClr val="tx1"/>
                </a:solidFill>
                <a:effectLst/>
                <a:latin typeface="+mn-lt"/>
                <a:ea typeface="+mn-ea"/>
                <a:cs typeface="+mn-cs"/>
              </a:rPr>
              <a:t> sport </a:t>
            </a:r>
            <a:r>
              <a:rPr lang="nl-NL" sz="1200" u="none" strike="noStrike" kern="1200" dirty="0" err="1">
                <a:solidFill>
                  <a:schemeClr val="tx1"/>
                </a:solidFill>
                <a:effectLst/>
                <a:latin typeface="+mn-lt"/>
                <a:ea typeface="+mn-ea"/>
                <a:cs typeface="+mn-cs"/>
              </a:rPr>
              <a:t>and</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study</a:t>
            </a:r>
            <a:r>
              <a:rPr lang="nl-NL" sz="1200" u="none" strike="noStrike" kern="1200" dirty="0">
                <a:solidFill>
                  <a:schemeClr val="tx1"/>
                </a:solidFill>
                <a:effectLst/>
                <a:latin typeface="+mn-lt"/>
                <a:ea typeface="+mn-ea"/>
                <a:cs typeface="+mn-cs"/>
              </a:rPr>
              <a:t> </a:t>
            </a:r>
          </a:p>
          <a:p>
            <a:pPr lvl="0"/>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Willingness</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to</a:t>
            </a:r>
            <a:r>
              <a:rPr lang="nl-NL" sz="1200" u="none" strike="noStrike" kern="1200" dirty="0">
                <a:solidFill>
                  <a:schemeClr val="tx1"/>
                </a:solidFill>
                <a:effectLst/>
                <a:latin typeface="+mn-lt"/>
                <a:ea typeface="+mn-ea"/>
                <a:cs typeface="+mn-cs"/>
              </a:rPr>
              <a:t> make </a:t>
            </a:r>
            <a:r>
              <a:rPr lang="nl-NL" sz="1200" u="none" strike="noStrike" kern="1200" dirty="0" err="1">
                <a:solidFill>
                  <a:schemeClr val="tx1"/>
                </a:solidFill>
                <a:effectLst/>
                <a:latin typeface="+mn-lt"/>
                <a:ea typeface="+mn-ea"/>
                <a:cs typeface="+mn-cs"/>
              </a:rPr>
              <a:t>sacrifices</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and</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choices</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to</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succeed</a:t>
            </a:r>
            <a:r>
              <a:rPr lang="nl-NL" sz="1200" u="none" strike="noStrike" kern="1200" dirty="0">
                <a:solidFill>
                  <a:schemeClr val="tx1"/>
                </a:solidFill>
                <a:effectLst/>
                <a:latin typeface="+mn-lt"/>
                <a:ea typeface="+mn-ea"/>
                <a:cs typeface="+mn-cs"/>
              </a:rPr>
              <a:t> in sport </a:t>
            </a:r>
            <a:r>
              <a:rPr lang="nl-NL" sz="1200" u="none" strike="noStrike" kern="1200" dirty="0" err="1">
                <a:solidFill>
                  <a:schemeClr val="tx1"/>
                </a:solidFill>
                <a:effectLst/>
                <a:latin typeface="+mn-lt"/>
                <a:ea typeface="+mn-ea"/>
                <a:cs typeface="+mn-cs"/>
              </a:rPr>
              <a:t>and</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study</a:t>
            </a:r>
            <a:r>
              <a:rPr lang="nl-NL" sz="1200" u="none" strike="noStrike" kern="1200" dirty="0">
                <a:solidFill>
                  <a:schemeClr val="tx1"/>
                </a:solidFill>
                <a:effectLst/>
                <a:latin typeface="+mn-lt"/>
                <a:ea typeface="+mn-ea"/>
                <a:cs typeface="+mn-cs"/>
              </a:rPr>
              <a:t> </a:t>
            </a:r>
          </a:p>
          <a:p>
            <a:pPr lvl="0"/>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Ability</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to</a:t>
            </a:r>
            <a:r>
              <a:rPr lang="nl-NL" sz="1200" u="none" strike="noStrike" kern="1200" dirty="0">
                <a:solidFill>
                  <a:schemeClr val="tx1"/>
                </a:solidFill>
                <a:effectLst/>
                <a:latin typeface="+mn-lt"/>
                <a:ea typeface="+mn-ea"/>
                <a:cs typeface="+mn-cs"/>
              </a:rPr>
              <a:t> make </a:t>
            </a:r>
            <a:r>
              <a:rPr lang="nl-NL" sz="1200" u="none" strike="noStrike" kern="1200" dirty="0" err="1">
                <a:solidFill>
                  <a:schemeClr val="tx1"/>
                </a:solidFill>
                <a:effectLst/>
                <a:latin typeface="+mn-lt"/>
                <a:ea typeface="+mn-ea"/>
                <a:cs typeface="+mn-cs"/>
              </a:rPr>
              <a:t>your</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own</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responsible</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choices</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with</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regard</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to</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your</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study</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and</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athletic</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career</a:t>
            </a:r>
            <a:r>
              <a:rPr lang="nl-NL" sz="1200" u="none" strike="noStrike" kern="1200" dirty="0">
                <a:solidFill>
                  <a:schemeClr val="tx1"/>
                </a:solidFill>
                <a:effectLst/>
                <a:latin typeface="+mn-lt"/>
                <a:ea typeface="+mn-ea"/>
                <a:cs typeface="+mn-cs"/>
              </a:rPr>
              <a:t> </a:t>
            </a:r>
            <a:br>
              <a:rPr lang="nl-NL" sz="1200" u="none" strike="noStrike" kern="1200" dirty="0">
                <a:solidFill>
                  <a:schemeClr val="tx1"/>
                </a:solidFill>
                <a:effectLst/>
                <a:latin typeface="+mn-lt"/>
                <a:ea typeface="+mn-ea"/>
                <a:cs typeface="+mn-cs"/>
              </a:rPr>
            </a:br>
            <a:r>
              <a:rPr lang="nl-NL" sz="1200" u="none" strike="noStrike" kern="1200" dirty="0">
                <a:solidFill>
                  <a:schemeClr val="tx1"/>
                </a:solidFill>
                <a:effectLst/>
                <a:latin typeface="+mn-lt"/>
                <a:ea typeface="+mn-ea"/>
                <a:cs typeface="+mn-cs"/>
              </a:rPr>
              <a:t>-</a:t>
            </a:r>
            <a:r>
              <a:rPr lang="nl-NL" sz="1200" u="none" strike="noStrike" kern="1200" baseline="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Self</a:t>
            </a:r>
            <a:r>
              <a:rPr lang="nl-NL" sz="1200" u="none" strike="noStrike" kern="1200" dirty="0">
                <a:solidFill>
                  <a:schemeClr val="tx1"/>
                </a:solidFill>
                <a:effectLst/>
                <a:latin typeface="+mn-lt"/>
                <a:ea typeface="+mn-ea"/>
                <a:cs typeface="+mn-cs"/>
              </a:rPr>
              <a:t>-discipline </a:t>
            </a:r>
            <a:r>
              <a:rPr lang="nl-NL" sz="1200" u="none" strike="noStrike" kern="1200" dirty="0" err="1">
                <a:solidFill>
                  <a:schemeClr val="tx1"/>
                </a:solidFill>
                <a:effectLst/>
                <a:latin typeface="+mn-lt"/>
                <a:ea typeface="+mn-ea"/>
                <a:cs typeface="+mn-cs"/>
              </a:rPr>
              <a:t>to</a:t>
            </a:r>
            <a:r>
              <a:rPr lang="nl-NL" sz="1200" u="none" strike="noStrike" kern="1200" dirty="0">
                <a:solidFill>
                  <a:schemeClr val="tx1"/>
                </a:solidFill>
                <a:effectLst/>
                <a:latin typeface="+mn-lt"/>
                <a:ea typeface="+mn-ea"/>
                <a:cs typeface="+mn-cs"/>
              </a:rPr>
              <a:t> manage </a:t>
            </a:r>
            <a:r>
              <a:rPr lang="nl-NL" sz="1200" u="none" strike="noStrike" kern="1200" dirty="0" err="1">
                <a:solidFill>
                  <a:schemeClr val="tx1"/>
                </a:solidFill>
                <a:effectLst/>
                <a:latin typeface="+mn-lt"/>
                <a:ea typeface="+mn-ea"/>
                <a:cs typeface="+mn-cs"/>
              </a:rPr>
              <a:t>the</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demands</a:t>
            </a:r>
            <a:r>
              <a:rPr lang="nl-NL" sz="1200" u="none" strike="noStrike" kern="1200" dirty="0">
                <a:solidFill>
                  <a:schemeClr val="tx1"/>
                </a:solidFill>
                <a:effectLst/>
                <a:latin typeface="+mn-lt"/>
                <a:ea typeface="+mn-ea"/>
                <a:cs typeface="+mn-cs"/>
              </a:rPr>
              <a:t> of </a:t>
            </a:r>
            <a:r>
              <a:rPr lang="nl-NL" sz="1200" u="none" strike="noStrike" kern="1200" dirty="0" err="1">
                <a:solidFill>
                  <a:schemeClr val="tx1"/>
                </a:solidFill>
                <a:effectLst/>
                <a:latin typeface="+mn-lt"/>
                <a:ea typeface="+mn-ea"/>
                <a:cs typeface="+mn-cs"/>
              </a:rPr>
              <a:t>your</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study</a:t>
            </a:r>
            <a:r>
              <a:rPr lang="nl-NL" sz="1200" u="none" strike="noStrike" kern="1200" dirty="0">
                <a:solidFill>
                  <a:schemeClr val="tx1"/>
                </a:solidFill>
                <a:effectLst/>
                <a:latin typeface="+mn-lt"/>
                <a:ea typeface="+mn-ea"/>
                <a:cs typeface="+mn-cs"/>
              </a:rPr>
              <a:t> </a:t>
            </a:r>
            <a:r>
              <a:rPr lang="nl-NL" sz="1200" u="none" strike="noStrike" kern="1200" dirty="0" err="1">
                <a:solidFill>
                  <a:schemeClr val="tx1"/>
                </a:solidFill>
                <a:effectLst/>
                <a:latin typeface="+mn-lt"/>
                <a:ea typeface="+mn-ea"/>
                <a:cs typeface="+mn-cs"/>
              </a:rPr>
              <a:t>and</a:t>
            </a:r>
            <a:r>
              <a:rPr lang="nl-NL" sz="1200" u="none" strike="noStrike" kern="1200" dirty="0">
                <a:solidFill>
                  <a:schemeClr val="tx1"/>
                </a:solidFill>
                <a:effectLst/>
                <a:latin typeface="+mn-lt"/>
                <a:ea typeface="+mn-ea"/>
                <a:cs typeface="+mn-cs"/>
              </a:rPr>
              <a:t> sport</a:t>
            </a:r>
            <a:r>
              <a:rPr lang="nl-NL" sz="1200" u="none" strike="noStrike" kern="1200" baseline="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combination</a:t>
            </a:r>
            <a:endParaRPr lang="nl-NL" sz="1200" kern="1200" dirty="0">
              <a:solidFill>
                <a:schemeClr val="tx1"/>
              </a:solidFill>
              <a:effectLst/>
              <a:latin typeface="+mn-lt"/>
              <a:ea typeface="+mn-ea"/>
              <a:cs typeface="+mn-cs"/>
            </a:endParaRPr>
          </a:p>
          <a:p>
            <a:endParaRPr lang="nl-NL" dirty="0"/>
          </a:p>
          <a:p>
            <a:r>
              <a:rPr lang="nl-NL" b="1" dirty="0" err="1"/>
              <a:t>Recommendations</a:t>
            </a:r>
            <a:r>
              <a:rPr lang="nl-NL" b="1" dirty="0"/>
              <a:t> </a:t>
            </a:r>
          </a:p>
          <a:p>
            <a:r>
              <a:rPr lang="nl-NL" b="0" dirty="0"/>
              <a:t>The </a:t>
            </a:r>
            <a:r>
              <a:rPr lang="nl-NL" b="0" dirty="0" err="1"/>
              <a:t>ambassador</a:t>
            </a:r>
            <a:r>
              <a:rPr lang="nl-NL" b="0" baseline="0" dirty="0"/>
              <a:t> </a:t>
            </a:r>
            <a:r>
              <a:rPr lang="nl-NL" b="0" baseline="0" dirty="0" err="1"/>
              <a:t>can</a:t>
            </a:r>
            <a:r>
              <a:rPr lang="nl-NL" b="0" baseline="0" dirty="0"/>
              <a:t> share a few tips </a:t>
            </a:r>
            <a:r>
              <a:rPr lang="nl-NL" b="0" baseline="0" dirty="0" err="1"/>
              <a:t>and</a:t>
            </a:r>
            <a:r>
              <a:rPr lang="nl-NL" b="0" baseline="0" dirty="0"/>
              <a:t> tricks </a:t>
            </a:r>
            <a:r>
              <a:rPr lang="nl-NL" b="0" baseline="0" dirty="0" err="1"/>
              <a:t>that</a:t>
            </a:r>
            <a:r>
              <a:rPr lang="nl-NL" b="0" baseline="0" dirty="0"/>
              <a:t> </a:t>
            </a:r>
            <a:r>
              <a:rPr lang="nl-NL" b="0" baseline="0" dirty="0" err="1"/>
              <a:t>helped</a:t>
            </a:r>
            <a:r>
              <a:rPr lang="nl-NL" b="0" baseline="0" dirty="0"/>
              <a:t> her </a:t>
            </a:r>
            <a:endParaRPr lang="nl-NL" b="0" dirty="0"/>
          </a:p>
        </p:txBody>
      </p:sp>
      <p:sp>
        <p:nvSpPr>
          <p:cNvPr id="4" name="Tijdelijke aanduiding voor dianummer 3"/>
          <p:cNvSpPr>
            <a:spLocks noGrp="1"/>
          </p:cNvSpPr>
          <p:nvPr>
            <p:ph type="sldNum" sz="quarter" idx="10"/>
          </p:nvPr>
        </p:nvSpPr>
        <p:spPr/>
        <p:txBody>
          <a:bodyPr/>
          <a:lstStyle/>
          <a:p>
            <a:fld id="{6BB38E70-1FF9-405B-84BE-B30DC51CBC5A}" type="slidenum">
              <a:rPr lang="ca-ES" smtClean="0"/>
              <a:pPr/>
              <a:t>3</a:t>
            </a:fld>
            <a:endParaRPr lang="ca-ES"/>
          </a:p>
        </p:txBody>
      </p:sp>
    </p:spTree>
    <p:extLst>
      <p:ext uri="{BB962C8B-B14F-4D97-AF65-F5344CB8AC3E}">
        <p14:creationId xmlns:p14="http://schemas.microsoft.com/office/powerpoint/2010/main" val="209868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Today</a:t>
            </a:r>
            <a:r>
              <a:rPr lang="nl-NL" dirty="0"/>
              <a:t>, we </a:t>
            </a:r>
            <a:r>
              <a:rPr lang="nl-NL" dirty="0" err="1"/>
              <a:t>will</a:t>
            </a:r>
            <a:r>
              <a:rPr lang="nl-NL" dirty="0"/>
              <a:t> look at ‘</a:t>
            </a:r>
            <a:r>
              <a:rPr lang="nl-NL" dirty="0" err="1"/>
              <a:t>your</a:t>
            </a:r>
            <a:r>
              <a:rPr lang="nl-NL" dirty="0"/>
              <a:t> plan’.</a:t>
            </a:r>
            <a:r>
              <a:rPr lang="nl-NL" baseline="0" dirty="0"/>
              <a:t> </a:t>
            </a:r>
            <a:r>
              <a:rPr lang="nl-NL" baseline="0" dirty="0" err="1"/>
              <a:t>When</a:t>
            </a:r>
            <a:r>
              <a:rPr lang="nl-NL" baseline="0" dirty="0"/>
              <a:t> you have a plan, </a:t>
            </a:r>
            <a:r>
              <a:rPr lang="nl-NL" baseline="0" dirty="0" err="1"/>
              <a:t>it</a:t>
            </a:r>
            <a:r>
              <a:rPr lang="nl-NL" baseline="0" dirty="0"/>
              <a:t> is </a:t>
            </a:r>
            <a:r>
              <a:rPr lang="nl-NL" baseline="0" dirty="0" err="1"/>
              <a:t>easier</a:t>
            </a:r>
            <a:r>
              <a:rPr lang="nl-NL" baseline="0" dirty="0"/>
              <a:t> </a:t>
            </a:r>
            <a:r>
              <a:rPr lang="nl-NL" baseline="0" dirty="0" err="1"/>
              <a:t>to</a:t>
            </a:r>
            <a:r>
              <a:rPr lang="nl-NL" baseline="0" dirty="0"/>
              <a:t> do </a:t>
            </a:r>
            <a:r>
              <a:rPr lang="nl-NL" baseline="0" dirty="0" err="1"/>
              <a:t>what</a:t>
            </a:r>
            <a:r>
              <a:rPr lang="nl-NL" baseline="0" dirty="0"/>
              <a:t> you like, </a:t>
            </a:r>
            <a:r>
              <a:rPr lang="nl-NL" baseline="0" dirty="0" err="1"/>
              <a:t>to</a:t>
            </a:r>
            <a:r>
              <a:rPr lang="nl-NL" baseline="0" dirty="0"/>
              <a:t> do </a:t>
            </a:r>
            <a:r>
              <a:rPr lang="nl-NL" baseline="0" dirty="0" err="1"/>
              <a:t>what</a:t>
            </a:r>
            <a:r>
              <a:rPr lang="nl-NL" baseline="0" dirty="0"/>
              <a:t> you want </a:t>
            </a:r>
            <a:r>
              <a:rPr lang="nl-NL" baseline="0" dirty="0" err="1"/>
              <a:t>to</a:t>
            </a:r>
            <a:r>
              <a:rPr lang="nl-NL" baseline="0" dirty="0"/>
              <a:t> do </a:t>
            </a:r>
            <a:r>
              <a:rPr lang="nl-NL" baseline="0" dirty="0" err="1"/>
              <a:t>and</a:t>
            </a:r>
            <a:r>
              <a:rPr lang="nl-NL" baseline="0" dirty="0"/>
              <a:t> </a:t>
            </a:r>
            <a:r>
              <a:rPr lang="nl-NL" baseline="0" dirty="0" err="1"/>
              <a:t>to</a:t>
            </a:r>
            <a:r>
              <a:rPr lang="nl-NL" baseline="0" dirty="0"/>
              <a:t> do </a:t>
            </a:r>
            <a:r>
              <a:rPr lang="nl-NL" baseline="0" dirty="0" err="1"/>
              <a:t>what</a:t>
            </a:r>
            <a:r>
              <a:rPr lang="nl-NL" baseline="0" dirty="0"/>
              <a:t> </a:t>
            </a:r>
            <a:r>
              <a:rPr lang="nl-NL" baseline="0" dirty="0" err="1"/>
              <a:t>needs</a:t>
            </a:r>
            <a:r>
              <a:rPr lang="nl-NL" baseline="0" dirty="0"/>
              <a:t> </a:t>
            </a:r>
            <a:r>
              <a:rPr lang="nl-NL" baseline="0" dirty="0" err="1"/>
              <a:t>to</a:t>
            </a:r>
            <a:r>
              <a:rPr lang="nl-NL" baseline="0" dirty="0"/>
              <a:t> </a:t>
            </a:r>
            <a:r>
              <a:rPr lang="nl-NL" baseline="0" dirty="0" err="1"/>
              <a:t>be</a:t>
            </a:r>
            <a:r>
              <a:rPr lang="nl-NL" baseline="0" dirty="0"/>
              <a:t> </a:t>
            </a:r>
            <a:r>
              <a:rPr lang="nl-NL" baseline="0" dirty="0" err="1"/>
              <a:t>done</a:t>
            </a:r>
            <a:r>
              <a:rPr lang="nl-NL" baseline="0" dirty="0"/>
              <a:t>.</a:t>
            </a:r>
          </a:p>
          <a:p>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mn-lt"/>
                <a:ea typeface="+mn-ea"/>
                <a:cs typeface="+mn-cs"/>
              </a:rPr>
              <a:t>Step by step we will fill out this plan together so after the completion of this workshop you have some guidelines to work with. This can also be finished later when your personal situation becomes clearer. </a:t>
            </a:r>
            <a:endParaRPr lang="nl-NL" dirty="0"/>
          </a:p>
        </p:txBody>
      </p:sp>
      <p:sp>
        <p:nvSpPr>
          <p:cNvPr id="4" name="Tijdelijke aanduiding voor dianummer 3"/>
          <p:cNvSpPr>
            <a:spLocks noGrp="1"/>
          </p:cNvSpPr>
          <p:nvPr>
            <p:ph type="sldNum" sz="quarter" idx="10"/>
          </p:nvPr>
        </p:nvSpPr>
        <p:spPr/>
        <p:txBody>
          <a:bodyPr/>
          <a:lstStyle/>
          <a:p>
            <a:fld id="{6BB38E70-1FF9-405B-84BE-B30DC51CBC5A}" type="slidenum">
              <a:rPr lang="ca-ES" smtClean="0"/>
              <a:pPr/>
              <a:t>4</a:t>
            </a:fld>
            <a:endParaRPr lang="ca-ES"/>
          </a:p>
        </p:txBody>
      </p:sp>
    </p:spTree>
    <p:extLst>
      <p:ext uri="{BB962C8B-B14F-4D97-AF65-F5344CB8AC3E}">
        <p14:creationId xmlns:p14="http://schemas.microsoft.com/office/powerpoint/2010/main" val="187930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a:t>Some</a:t>
            </a:r>
            <a:r>
              <a:rPr lang="nl-NL" b="1" dirty="0"/>
              <a:t> </a:t>
            </a:r>
            <a:r>
              <a:rPr lang="nl-NL" b="1" dirty="0" err="1"/>
              <a:t>questions</a:t>
            </a:r>
            <a:r>
              <a:rPr lang="nl-NL" b="1" baseline="0" dirty="0"/>
              <a:t> </a:t>
            </a:r>
            <a:r>
              <a:rPr lang="nl-NL" b="1" baseline="0" dirty="0" err="1"/>
              <a:t>to</a:t>
            </a:r>
            <a:r>
              <a:rPr lang="nl-NL" b="1" baseline="0" dirty="0"/>
              <a:t> </a:t>
            </a:r>
            <a:r>
              <a:rPr lang="nl-NL" b="1" baseline="0" dirty="0" err="1"/>
              <a:t>ask</a:t>
            </a:r>
            <a:r>
              <a:rPr lang="nl-NL" b="1" baseline="0" dirty="0"/>
              <a:t>:</a:t>
            </a:r>
            <a:endParaRPr lang="nl-NL" b="1" dirty="0"/>
          </a:p>
          <a:p>
            <a:pPr lvl="0"/>
            <a:r>
              <a:rPr lang="nl-NL" dirty="0"/>
              <a:t>- </a:t>
            </a:r>
            <a:r>
              <a:rPr lang="nl-NL" dirty="0" err="1"/>
              <a:t>What</a:t>
            </a:r>
            <a:r>
              <a:rPr lang="nl-NL" dirty="0"/>
              <a:t> are </a:t>
            </a:r>
            <a:r>
              <a:rPr lang="nl-NL" dirty="0" err="1"/>
              <a:t>your</a:t>
            </a:r>
            <a:r>
              <a:rPr lang="nl-NL" dirty="0"/>
              <a:t> </a:t>
            </a:r>
            <a:r>
              <a:rPr lang="nl-NL" dirty="0" err="1"/>
              <a:t>dreams</a:t>
            </a:r>
            <a:r>
              <a:rPr lang="nl-NL" dirty="0"/>
              <a:t> in life? Do you </a:t>
            </a:r>
            <a:r>
              <a:rPr lang="nl-NL" dirty="0" err="1"/>
              <a:t>already</a:t>
            </a:r>
            <a:r>
              <a:rPr lang="nl-NL" dirty="0"/>
              <a:t> </a:t>
            </a:r>
            <a:r>
              <a:rPr lang="nl-NL" dirty="0" err="1"/>
              <a:t>know</a:t>
            </a:r>
            <a:r>
              <a:rPr lang="nl-NL" dirty="0"/>
              <a:t>? </a:t>
            </a:r>
          </a:p>
          <a:p>
            <a:pPr lvl="0"/>
            <a:r>
              <a:rPr lang="nl-NL" dirty="0"/>
              <a:t>- </a:t>
            </a:r>
            <a:r>
              <a:rPr lang="nl-NL" dirty="0" err="1"/>
              <a:t>And</a:t>
            </a:r>
            <a:r>
              <a:rPr lang="nl-NL" dirty="0"/>
              <a:t> in sports? </a:t>
            </a:r>
            <a:r>
              <a:rPr lang="en-GB" sz="1200" u="none" kern="1200" dirty="0">
                <a:solidFill>
                  <a:schemeClr val="tx1"/>
                </a:solidFill>
                <a:effectLst/>
                <a:latin typeface="+mn-lt"/>
                <a:ea typeface="+mn-ea"/>
                <a:cs typeface="+mn-cs"/>
              </a:rPr>
              <a:t>What are your goals in your athletic career, what level do you want to reach? </a:t>
            </a:r>
            <a:endParaRPr lang="nl-NL"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r>
              <a:rPr lang="en-GB" sz="1200" kern="1200" dirty="0">
                <a:solidFill>
                  <a:schemeClr val="tx1"/>
                </a:solidFill>
                <a:effectLst/>
                <a:latin typeface="+mn-lt"/>
                <a:ea typeface="+mn-ea"/>
                <a:cs typeface="+mn-cs"/>
              </a:rPr>
              <a:t>-Do you already k</a:t>
            </a:r>
            <a:r>
              <a:rPr lang="en-GB" sz="1200" u="none" kern="1200" dirty="0">
                <a:solidFill>
                  <a:schemeClr val="tx1"/>
                </a:solidFill>
                <a:effectLst/>
                <a:latin typeface="+mn-lt"/>
                <a:ea typeface="+mn-ea"/>
                <a:cs typeface="+mn-cs"/>
              </a:rPr>
              <a:t>now your goals or is it vague, not certain yet?</a:t>
            </a:r>
            <a:endParaRPr lang="en-US" sz="1200" u="none" kern="1200" dirty="0">
              <a:solidFill>
                <a:schemeClr val="tx1"/>
              </a:solidFill>
              <a:effectLst/>
              <a:latin typeface="+mn-lt"/>
              <a:ea typeface="+mn-ea"/>
              <a:cs typeface="+mn-cs"/>
            </a:endParaRPr>
          </a:p>
          <a:p>
            <a:pPr lvl="0"/>
            <a:r>
              <a:rPr lang="nl-NL" dirty="0"/>
              <a:t>- </a:t>
            </a:r>
            <a:r>
              <a:rPr lang="nl-NL" dirty="0" err="1"/>
              <a:t>Where</a:t>
            </a:r>
            <a:r>
              <a:rPr lang="nl-NL" dirty="0"/>
              <a:t> do you want </a:t>
            </a:r>
            <a:r>
              <a:rPr lang="nl-NL" dirty="0" err="1"/>
              <a:t>to</a:t>
            </a:r>
            <a:r>
              <a:rPr lang="nl-NL" dirty="0"/>
              <a:t> </a:t>
            </a:r>
            <a:r>
              <a:rPr lang="nl-NL" dirty="0" err="1" smtClean="0"/>
              <a:t>be</a:t>
            </a:r>
            <a:r>
              <a:rPr lang="nl-NL" dirty="0" smtClean="0"/>
              <a:t> in 5 </a:t>
            </a:r>
            <a:r>
              <a:rPr lang="nl-NL" dirty="0" err="1" smtClean="0"/>
              <a:t>years</a:t>
            </a:r>
            <a:r>
              <a:rPr lang="nl-NL" dirty="0" smtClean="0"/>
              <a:t>? </a:t>
            </a:r>
            <a:r>
              <a:rPr lang="nl-NL" dirty="0"/>
              <a:t>Challenge </a:t>
            </a:r>
            <a:r>
              <a:rPr lang="nl-NL" dirty="0" err="1"/>
              <a:t>yourself</a:t>
            </a:r>
            <a:r>
              <a:rPr lang="nl-NL" dirty="0"/>
              <a:t> </a:t>
            </a:r>
            <a:r>
              <a:rPr lang="nl-NL" dirty="0" err="1"/>
              <a:t>to</a:t>
            </a:r>
            <a:r>
              <a:rPr lang="nl-NL" dirty="0"/>
              <a:t> </a:t>
            </a:r>
            <a:r>
              <a:rPr lang="nl-NL" dirty="0" err="1"/>
              <a:t>define</a:t>
            </a:r>
            <a:r>
              <a:rPr lang="nl-NL" dirty="0"/>
              <a:t> </a:t>
            </a:r>
            <a:r>
              <a:rPr lang="nl-NL" dirty="0" err="1"/>
              <a:t>them</a:t>
            </a:r>
            <a:r>
              <a:rPr lang="nl-NL" dirty="0"/>
              <a:t> </a:t>
            </a:r>
            <a:r>
              <a:rPr lang="nl-NL" dirty="0" err="1"/>
              <a:t>and</a:t>
            </a:r>
            <a:r>
              <a:rPr lang="nl-NL" dirty="0"/>
              <a:t> </a:t>
            </a:r>
            <a:r>
              <a:rPr lang="nl-NL" dirty="0" err="1"/>
              <a:t>write</a:t>
            </a:r>
            <a:r>
              <a:rPr lang="nl-NL" dirty="0"/>
              <a:t> </a:t>
            </a:r>
            <a:r>
              <a:rPr lang="nl-NL" dirty="0" err="1"/>
              <a:t>them</a:t>
            </a:r>
            <a:r>
              <a:rPr lang="nl-NL" dirty="0"/>
              <a:t> down</a:t>
            </a:r>
          </a:p>
          <a:p>
            <a:r>
              <a:rPr lang="en-US" i="0" dirty="0"/>
              <a:t>Optional:</a:t>
            </a:r>
            <a:r>
              <a:rPr lang="en-US" i="0" baseline="0" dirty="0"/>
              <a:t> let them share their future dreams with someone else</a:t>
            </a:r>
            <a:endParaRPr lang="en-US" i="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6BB38E70-1FF9-405B-84BE-B30DC51CBC5A}" type="slidenum">
              <a:rPr lang="ca-ES" smtClean="0"/>
              <a:pPr/>
              <a:t>5</a:t>
            </a:fld>
            <a:endParaRPr lang="ca-ES"/>
          </a:p>
        </p:txBody>
      </p:sp>
    </p:spTree>
    <p:extLst>
      <p:ext uri="{BB962C8B-B14F-4D97-AF65-F5344CB8AC3E}">
        <p14:creationId xmlns:p14="http://schemas.microsoft.com/office/powerpoint/2010/main" val="61949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Once</a:t>
            </a:r>
            <a:r>
              <a:rPr lang="nl-NL" dirty="0"/>
              <a:t> you have set a goal </a:t>
            </a:r>
            <a:r>
              <a:rPr lang="nl-NL" dirty="0" err="1"/>
              <a:t>that</a:t>
            </a:r>
            <a:r>
              <a:rPr lang="nl-NL" dirty="0"/>
              <a:t> </a:t>
            </a:r>
            <a:r>
              <a:rPr lang="nl-NL" dirty="0" err="1"/>
              <a:t>brings</a:t>
            </a:r>
            <a:r>
              <a:rPr lang="nl-NL" dirty="0"/>
              <a:t> you </a:t>
            </a:r>
            <a:r>
              <a:rPr lang="nl-NL" dirty="0" err="1"/>
              <a:t>one</a:t>
            </a:r>
            <a:r>
              <a:rPr lang="nl-NL" dirty="0"/>
              <a:t> step closer </a:t>
            </a:r>
            <a:r>
              <a:rPr lang="nl-NL" dirty="0" err="1"/>
              <a:t>towards</a:t>
            </a:r>
            <a:r>
              <a:rPr lang="nl-NL" dirty="0"/>
              <a:t> </a:t>
            </a:r>
            <a:r>
              <a:rPr lang="nl-NL" dirty="0" err="1"/>
              <a:t>your</a:t>
            </a:r>
            <a:r>
              <a:rPr lang="nl-NL" dirty="0"/>
              <a:t> </a:t>
            </a:r>
            <a:r>
              <a:rPr lang="nl-NL" dirty="0" err="1"/>
              <a:t>dream</a:t>
            </a:r>
            <a:r>
              <a:rPr lang="nl-NL" dirty="0"/>
              <a:t>, we</a:t>
            </a:r>
            <a:r>
              <a:rPr lang="nl-NL" baseline="0" dirty="0"/>
              <a:t> look at </a:t>
            </a:r>
            <a:r>
              <a:rPr lang="nl-NL" baseline="0" dirty="0" err="1"/>
              <a:t>your</a:t>
            </a:r>
            <a:r>
              <a:rPr lang="nl-NL" baseline="0" dirty="0"/>
              <a:t> </a:t>
            </a:r>
            <a:r>
              <a:rPr lang="nl-NL" baseline="0" dirty="0" err="1"/>
              <a:t>current</a:t>
            </a:r>
            <a:r>
              <a:rPr lang="nl-NL" baseline="0" dirty="0"/>
              <a:t> </a:t>
            </a:r>
            <a:r>
              <a:rPr lang="nl-NL" baseline="0" dirty="0" err="1"/>
              <a:t>situation</a:t>
            </a:r>
            <a:r>
              <a:rPr lang="nl-NL" baseline="0" dirty="0"/>
              <a:t>. </a:t>
            </a:r>
            <a:r>
              <a:rPr lang="nl-NL" dirty="0"/>
              <a:t>Does</a:t>
            </a:r>
            <a:r>
              <a:rPr lang="nl-NL" baseline="0" dirty="0"/>
              <a:t> </a:t>
            </a:r>
            <a:r>
              <a:rPr lang="nl-NL" baseline="0" dirty="0" err="1"/>
              <a:t>one</a:t>
            </a:r>
            <a:r>
              <a:rPr lang="nl-NL" baseline="0" dirty="0"/>
              <a:t> of these </a:t>
            </a:r>
            <a:r>
              <a:rPr lang="nl-NL" baseline="0" dirty="0" err="1"/>
              <a:t>elements</a:t>
            </a:r>
            <a:r>
              <a:rPr lang="nl-NL" baseline="0" dirty="0"/>
              <a:t> </a:t>
            </a:r>
            <a:r>
              <a:rPr lang="nl-NL" baseline="0" dirty="0" err="1"/>
              <a:t>need</a:t>
            </a:r>
            <a:r>
              <a:rPr lang="nl-NL" baseline="0" dirty="0"/>
              <a:t> attention? These are </a:t>
            </a:r>
            <a:r>
              <a:rPr lang="nl-NL" baseline="0" dirty="0" err="1"/>
              <a:t>prerequisites</a:t>
            </a:r>
            <a:r>
              <a:rPr lang="nl-NL" baseline="0" dirty="0"/>
              <a:t> for setting steps </a:t>
            </a:r>
            <a:r>
              <a:rPr lang="nl-NL" baseline="0" dirty="0" err="1"/>
              <a:t>towards</a:t>
            </a:r>
            <a:r>
              <a:rPr lang="nl-NL" baseline="0" dirty="0"/>
              <a:t> </a:t>
            </a:r>
            <a:r>
              <a:rPr lang="nl-NL" baseline="0" dirty="0" err="1"/>
              <a:t>your</a:t>
            </a:r>
            <a:r>
              <a:rPr lang="nl-NL" baseline="0" dirty="0"/>
              <a:t> goals.</a:t>
            </a:r>
          </a:p>
          <a:p>
            <a:r>
              <a:rPr lang="nl-NL" b="1" baseline="0" dirty="0" err="1"/>
              <a:t>Some</a:t>
            </a:r>
            <a:r>
              <a:rPr lang="nl-NL" b="1" baseline="0" dirty="0"/>
              <a:t> </a:t>
            </a:r>
            <a:r>
              <a:rPr lang="nl-NL" b="1" baseline="0" dirty="0" err="1"/>
              <a:t>questions</a:t>
            </a:r>
            <a:r>
              <a:rPr lang="nl-NL" b="1" baseline="0" dirty="0"/>
              <a:t> </a:t>
            </a:r>
            <a:r>
              <a:rPr lang="nl-NL" b="1" baseline="0" dirty="0" err="1"/>
              <a:t>to</a:t>
            </a:r>
            <a:r>
              <a:rPr lang="nl-NL" b="1" baseline="0" dirty="0"/>
              <a:t> </a:t>
            </a:r>
            <a:r>
              <a:rPr lang="nl-NL" b="1" baseline="0" dirty="0" err="1"/>
              <a:t>ask</a:t>
            </a:r>
            <a:r>
              <a:rPr lang="nl-NL" b="1" baseline="0" dirty="0"/>
              <a:t>:</a:t>
            </a:r>
          </a:p>
          <a:p>
            <a:pPr marL="171450" indent="-171450">
              <a:buFontTx/>
              <a:buChar char="-"/>
            </a:pPr>
            <a:r>
              <a:rPr lang="nl-NL" baseline="0" dirty="0"/>
              <a:t>How is </a:t>
            </a:r>
            <a:r>
              <a:rPr lang="nl-NL" baseline="0" dirty="0" err="1"/>
              <a:t>my</a:t>
            </a:r>
            <a:r>
              <a:rPr lang="nl-NL" baseline="0" dirty="0"/>
              <a:t> health? </a:t>
            </a:r>
            <a:r>
              <a:rPr lang="nl-NL" baseline="0" dirty="0" err="1"/>
              <a:t>Mental</a:t>
            </a:r>
            <a:r>
              <a:rPr lang="nl-NL" baseline="0" dirty="0"/>
              <a:t>, </a:t>
            </a:r>
            <a:r>
              <a:rPr lang="nl-NL" baseline="0" dirty="0" err="1"/>
              <a:t>physical</a:t>
            </a:r>
            <a:r>
              <a:rPr lang="nl-NL" baseline="0" dirty="0"/>
              <a:t>, </a:t>
            </a:r>
            <a:r>
              <a:rPr lang="nl-NL" baseline="0" dirty="0" err="1"/>
              <a:t>emotional</a:t>
            </a:r>
            <a:r>
              <a:rPr lang="nl-NL" baseline="0" dirty="0"/>
              <a:t>?</a:t>
            </a:r>
          </a:p>
          <a:p>
            <a:pPr marL="171450" indent="-171450">
              <a:buFontTx/>
              <a:buChar char="-"/>
            </a:pPr>
            <a:r>
              <a:rPr lang="nl-NL" baseline="0" dirty="0"/>
              <a:t>Do I </a:t>
            </a:r>
            <a:r>
              <a:rPr lang="nl-NL" baseline="0" dirty="0" err="1"/>
              <a:t>need</a:t>
            </a:r>
            <a:r>
              <a:rPr lang="nl-NL" baseline="0" dirty="0"/>
              <a:t> a job </a:t>
            </a:r>
            <a:r>
              <a:rPr lang="nl-NL" baseline="0" dirty="0" err="1"/>
              <a:t>to</a:t>
            </a:r>
            <a:r>
              <a:rPr lang="nl-NL" baseline="0" dirty="0"/>
              <a:t> </a:t>
            </a:r>
            <a:r>
              <a:rPr lang="nl-NL" baseline="0" dirty="0" err="1"/>
              <a:t>earn</a:t>
            </a:r>
            <a:r>
              <a:rPr lang="nl-NL" baseline="0" dirty="0"/>
              <a:t> </a:t>
            </a:r>
            <a:r>
              <a:rPr lang="nl-NL" baseline="0" dirty="0" err="1"/>
              <a:t>some</a:t>
            </a:r>
            <a:r>
              <a:rPr lang="nl-NL" baseline="0" dirty="0"/>
              <a:t> money?</a:t>
            </a:r>
          </a:p>
          <a:p>
            <a:pPr marL="171450" indent="-171450">
              <a:buFontTx/>
              <a:buChar char="-"/>
            </a:pPr>
            <a:r>
              <a:rPr lang="nl-NL" baseline="0" dirty="0"/>
              <a:t>Do I </a:t>
            </a:r>
            <a:r>
              <a:rPr lang="nl-NL" baseline="0" dirty="0" err="1"/>
              <a:t>spend</a:t>
            </a:r>
            <a:r>
              <a:rPr lang="nl-NL" baseline="0" dirty="0"/>
              <a:t> </a:t>
            </a:r>
            <a:r>
              <a:rPr lang="nl-NL" baseline="0" dirty="0" err="1"/>
              <a:t>enough</a:t>
            </a:r>
            <a:r>
              <a:rPr lang="nl-NL" baseline="0" dirty="0"/>
              <a:t> time </a:t>
            </a:r>
            <a:r>
              <a:rPr lang="nl-NL" baseline="0" dirty="0" err="1"/>
              <a:t>with</a:t>
            </a:r>
            <a:r>
              <a:rPr lang="nl-NL" baseline="0" dirty="0"/>
              <a:t> </a:t>
            </a:r>
            <a:r>
              <a:rPr lang="nl-NL" baseline="0" dirty="0" err="1"/>
              <a:t>my</a:t>
            </a:r>
            <a:r>
              <a:rPr lang="nl-NL" baseline="0" dirty="0"/>
              <a:t> </a:t>
            </a:r>
            <a:r>
              <a:rPr lang="nl-NL" baseline="0" dirty="0" err="1"/>
              <a:t>friends</a:t>
            </a:r>
            <a:r>
              <a:rPr lang="nl-NL" baseline="0" dirty="0"/>
              <a:t>?</a:t>
            </a:r>
          </a:p>
          <a:p>
            <a:pPr marL="171450" indent="-171450">
              <a:buFontTx/>
              <a:buChar char="-"/>
            </a:pPr>
            <a:r>
              <a:rPr lang="nl-NL" baseline="0" dirty="0"/>
              <a:t>How do I wake up? Do I feel </a:t>
            </a:r>
            <a:r>
              <a:rPr lang="nl-NL" baseline="0" dirty="0" err="1"/>
              <a:t>tired</a:t>
            </a:r>
            <a:r>
              <a:rPr lang="nl-NL" baseline="0" dirty="0"/>
              <a:t> or </a:t>
            </a:r>
            <a:r>
              <a:rPr lang="nl-NL" baseline="0" dirty="0" err="1"/>
              <a:t>am</a:t>
            </a:r>
            <a:r>
              <a:rPr lang="nl-NL" baseline="0" dirty="0"/>
              <a:t> I ok?</a:t>
            </a:r>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6BB38E70-1FF9-405B-84BE-B30DC51CBC5A}" type="slidenum">
              <a:rPr lang="ca-ES" smtClean="0"/>
              <a:pPr/>
              <a:t>6</a:t>
            </a:fld>
            <a:endParaRPr lang="ca-ES"/>
          </a:p>
        </p:txBody>
      </p:sp>
    </p:spTree>
    <p:extLst>
      <p:ext uri="{BB962C8B-B14F-4D97-AF65-F5344CB8AC3E}">
        <p14:creationId xmlns:p14="http://schemas.microsoft.com/office/powerpoint/2010/main" val="374703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i="0" dirty="0"/>
              <a:t>A </a:t>
            </a:r>
            <a:r>
              <a:rPr lang="en-US" b="1" i="0" dirty="0"/>
              <a:t>goal</a:t>
            </a:r>
            <a:r>
              <a:rPr lang="en-US" i="0" dirty="0"/>
              <a:t> is something you consciously strive for. Pursuing goals consciously can help you to perform better, because your attention and effort is directed efficiently to your goals.   </a:t>
            </a:r>
          </a:p>
          <a:p>
            <a:pPr marL="171450" indent="-171450">
              <a:buFontTx/>
              <a:buChar char="-"/>
            </a:pPr>
            <a:r>
              <a:rPr lang="en-US" dirty="0"/>
              <a:t>Think about your athletic goals in the long-term, taking into account national competitions, European Championship, depending on where you put emphasis on in your sport. </a:t>
            </a:r>
          </a:p>
          <a:p>
            <a:pPr marL="171450" indent="-171450">
              <a:buFontTx/>
              <a:buChar char="-"/>
            </a:pPr>
            <a:r>
              <a:rPr lang="en-US" dirty="0"/>
              <a:t>Then also take a look at your long-term study goals. You start and finish an education (within a certain period); you choose another (extra) education… You could have all kind of goals in the educational field.  </a:t>
            </a:r>
          </a:p>
          <a:p>
            <a:pPr marL="171450" indent="-171450">
              <a:buFontTx/>
              <a:buChar char="-"/>
            </a:pPr>
            <a:r>
              <a:rPr lang="en-US" dirty="0"/>
              <a:t>Write down both the athletic and the study goal</a:t>
            </a:r>
            <a:r>
              <a:rPr lang="en-US" baseline="0" dirty="0"/>
              <a:t> for this year </a:t>
            </a:r>
            <a:r>
              <a:rPr lang="en-US" dirty="0" smtClean="0"/>
              <a:t>on </a:t>
            </a:r>
            <a:r>
              <a:rPr lang="en-US" dirty="0"/>
              <a:t>your sheet. </a:t>
            </a:r>
          </a:p>
          <a:p>
            <a:pPr fontAlgn="base"/>
            <a:endParaRPr lang="nl-NL" baseline="0" dirty="0"/>
          </a:p>
        </p:txBody>
      </p:sp>
      <p:sp>
        <p:nvSpPr>
          <p:cNvPr id="4" name="Tijdelijke aanduiding voor dianummer 3"/>
          <p:cNvSpPr>
            <a:spLocks noGrp="1"/>
          </p:cNvSpPr>
          <p:nvPr>
            <p:ph type="sldNum" sz="quarter" idx="10"/>
          </p:nvPr>
        </p:nvSpPr>
        <p:spPr/>
        <p:txBody>
          <a:bodyPr/>
          <a:lstStyle/>
          <a:p>
            <a:fld id="{6BB38E70-1FF9-405B-84BE-B30DC51CBC5A}" type="slidenum">
              <a:rPr lang="ca-ES" smtClean="0"/>
              <a:pPr/>
              <a:t>7</a:t>
            </a:fld>
            <a:endParaRPr lang="ca-ES"/>
          </a:p>
        </p:txBody>
      </p:sp>
    </p:spTree>
    <p:extLst>
      <p:ext uri="{BB962C8B-B14F-4D97-AF65-F5344CB8AC3E}">
        <p14:creationId xmlns:p14="http://schemas.microsoft.com/office/powerpoint/2010/main" val="145591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en-US" b="0" dirty="0"/>
              <a:t>From</a:t>
            </a:r>
            <a:r>
              <a:rPr lang="en-US" b="0" baseline="0" dirty="0"/>
              <a:t> </a:t>
            </a:r>
            <a:r>
              <a:rPr lang="en-US" b="1" baseline="0" dirty="0"/>
              <a:t>dreams to goals</a:t>
            </a:r>
            <a:r>
              <a:rPr lang="en-US" b="0" baseline="0" dirty="0"/>
              <a:t>:</a:t>
            </a:r>
            <a:r>
              <a:rPr lang="en-US" b="1" dirty="0"/>
              <a:t/>
            </a:r>
            <a:br>
              <a:rPr lang="en-US" b="1" dirty="0"/>
            </a:br>
            <a:r>
              <a:rPr lang="en-US" dirty="0"/>
              <a:t>Why would you want to turn a dream into a goal? With dreams you use your imagination, </a:t>
            </a:r>
            <a:r>
              <a:rPr lang="en-US" dirty="0" err="1" smtClean="0"/>
              <a:t>visualisation</a:t>
            </a:r>
            <a:r>
              <a:rPr lang="en-US" dirty="0" smtClean="0"/>
              <a:t> </a:t>
            </a:r>
            <a:r>
              <a:rPr lang="en-US" dirty="0"/>
              <a:t>skills and moments for yourself.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Setting goals is about articulating, planning and </a:t>
            </a:r>
            <a:r>
              <a:rPr lang="en-US" dirty="0" smtClean="0"/>
              <a:t>being specific.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Dreams are in your mind; goals take place in reality.</a:t>
            </a:r>
            <a:endParaRPr lang="nl-NL" sz="1200" kern="1200" dirty="0" smtClean="0">
              <a:solidFill>
                <a:schemeClr val="tx1"/>
              </a:solidFill>
              <a:effectLst/>
              <a:latin typeface="+mn-lt"/>
              <a:ea typeface="+mn-ea"/>
              <a:cs typeface="+mn-cs"/>
            </a:endParaRPr>
          </a:p>
          <a:p>
            <a:pPr fontAlgn="base"/>
            <a:r>
              <a:rPr lang="en-US" dirty="0" smtClean="0"/>
              <a:t>Another </a:t>
            </a:r>
            <a:r>
              <a:rPr lang="en-US" dirty="0"/>
              <a:t>difference between a dream and a goal is the action that you take. HOW? How do you actually turn that ideal image into a goal? </a:t>
            </a:r>
            <a:br>
              <a:rPr lang="en-US" dirty="0"/>
            </a:br>
            <a:r>
              <a:rPr lang="en-US" sz="1200" b="1" i="0" kern="1200" dirty="0">
                <a:solidFill>
                  <a:schemeClr val="tx1"/>
                </a:solidFill>
                <a:effectLst/>
                <a:latin typeface="+mn-lt"/>
                <a:ea typeface="+mn-ea"/>
                <a:cs typeface="+mn-cs"/>
              </a:rPr>
              <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You</a:t>
            </a:r>
            <a:r>
              <a:rPr lang="en-US" sz="1200" b="0" i="0" kern="1200" baseline="0" dirty="0">
                <a:solidFill>
                  <a:schemeClr val="tx1"/>
                </a:solidFill>
                <a:effectLst/>
                <a:latin typeface="+mn-lt"/>
                <a:ea typeface="+mn-ea"/>
                <a:cs typeface="+mn-cs"/>
              </a:rPr>
              <a:t> can also relate to </a:t>
            </a:r>
            <a:r>
              <a:rPr lang="en-US" sz="1200" b="1" i="0" kern="1200" baseline="0" dirty="0">
                <a:solidFill>
                  <a:schemeClr val="tx1"/>
                </a:solidFill>
                <a:effectLst/>
                <a:latin typeface="+mn-lt"/>
                <a:ea typeface="+mn-ea"/>
                <a:cs typeface="+mn-cs"/>
              </a:rPr>
              <a:t>SMART</a:t>
            </a:r>
            <a:r>
              <a:rPr lang="en-US" sz="1200" b="0" i="0" kern="1200" baseline="0" dirty="0">
                <a:solidFill>
                  <a:schemeClr val="tx1"/>
                </a:solidFill>
                <a:effectLst/>
                <a:latin typeface="+mn-lt"/>
                <a:ea typeface="+mn-ea"/>
                <a:cs typeface="+mn-cs"/>
              </a:rPr>
              <a:t> goal setting which they might know.</a:t>
            </a:r>
            <a:endParaRPr lang="en-US"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BB38E70-1FF9-405B-84BE-B30DC51CBC5A}" type="slidenum">
              <a:rPr lang="ca-ES" smtClean="0"/>
              <a:pPr/>
              <a:t>8</a:t>
            </a:fld>
            <a:endParaRPr lang="ca-ES"/>
          </a:p>
        </p:txBody>
      </p:sp>
    </p:spTree>
    <p:extLst>
      <p:ext uri="{BB962C8B-B14F-4D97-AF65-F5344CB8AC3E}">
        <p14:creationId xmlns:p14="http://schemas.microsoft.com/office/powerpoint/2010/main" val="785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a:t>This</a:t>
            </a:r>
            <a:r>
              <a:rPr lang="nl-NL" b="1" dirty="0"/>
              <a:t> is a short </a:t>
            </a:r>
            <a:r>
              <a:rPr lang="nl-NL" b="1" dirty="0" smtClean="0"/>
              <a:t>video, </a:t>
            </a:r>
            <a:r>
              <a:rPr lang="nl-NL" dirty="0" err="1"/>
              <a:t>where</a:t>
            </a:r>
            <a:r>
              <a:rPr lang="nl-NL" dirty="0"/>
              <a:t> Tony Robbins</a:t>
            </a:r>
            <a:r>
              <a:rPr lang="nl-NL" baseline="0" dirty="0"/>
              <a:t> </a:t>
            </a:r>
            <a:r>
              <a:rPr lang="nl-NL" baseline="0" dirty="0" err="1"/>
              <a:t>explains</a:t>
            </a:r>
            <a:r>
              <a:rPr lang="nl-NL" baseline="0" dirty="0"/>
              <a:t> </a:t>
            </a:r>
            <a:r>
              <a:rPr lang="nl-NL" baseline="0" dirty="0" err="1"/>
              <a:t>the</a:t>
            </a:r>
            <a:r>
              <a:rPr lang="nl-NL" baseline="0" dirty="0"/>
              <a:t> </a:t>
            </a:r>
            <a:r>
              <a:rPr lang="nl-NL" baseline="0" dirty="0" err="1"/>
              <a:t>road</a:t>
            </a:r>
            <a:r>
              <a:rPr lang="nl-NL" baseline="0" dirty="0"/>
              <a:t> </a:t>
            </a:r>
            <a:r>
              <a:rPr lang="nl-NL" baseline="0" dirty="0" err="1"/>
              <a:t>to</a:t>
            </a:r>
            <a:r>
              <a:rPr lang="nl-NL" baseline="0" dirty="0"/>
              <a:t> </a:t>
            </a:r>
            <a:r>
              <a:rPr lang="nl-NL" baseline="0" dirty="0" err="1"/>
              <a:t>success</a:t>
            </a:r>
            <a:r>
              <a:rPr lang="nl-NL" baseline="0" dirty="0"/>
              <a:t>. </a:t>
            </a:r>
            <a:r>
              <a:rPr lang="nl-NL" baseline="0" dirty="0" err="1"/>
              <a:t>Parts</a:t>
            </a:r>
            <a:r>
              <a:rPr lang="nl-NL" baseline="0" dirty="0"/>
              <a:t> of </a:t>
            </a:r>
            <a:r>
              <a:rPr lang="nl-NL" baseline="0" dirty="0" err="1"/>
              <a:t>it</a:t>
            </a:r>
            <a:r>
              <a:rPr lang="nl-NL" baseline="0" dirty="0"/>
              <a:t> have </a:t>
            </a:r>
            <a:r>
              <a:rPr lang="nl-NL" baseline="0" dirty="0" err="1"/>
              <a:t>subtitles</a:t>
            </a:r>
            <a:r>
              <a:rPr lang="nl-NL" baseline="0" dirty="0"/>
              <a:t>, </a:t>
            </a:r>
            <a:r>
              <a:rPr lang="nl-NL" baseline="0" dirty="0" err="1"/>
              <a:t>however</a:t>
            </a:r>
            <a:r>
              <a:rPr lang="nl-NL" baseline="0" dirty="0"/>
              <a:t> </a:t>
            </a:r>
            <a:r>
              <a:rPr lang="nl-NL" baseline="0" dirty="0" err="1"/>
              <a:t>if</a:t>
            </a:r>
            <a:r>
              <a:rPr lang="nl-NL" baseline="0" dirty="0"/>
              <a:t> </a:t>
            </a:r>
            <a:r>
              <a:rPr lang="nl-NL" baseline="0" dirty="0" err="1"/>
              <a:t>the</a:t>
            </a:r>
            <a:r>
              <a:rPr lang="nl-NL" baseline="0" dirty="0"/>
              <a:t> </a:t>
            </a:r>
            <a:r>
              <a:rPr lang="nl-NL" baseline="0" dirty="0" err="1"/>
              <a:t>language</a:t>
            </a:r>
            <a:r>
              <a:rPr lang="nl-NL" baseline="0" dirty="0"/>
              <a:t> is </a:t>
            </a:r>
            <a:r>
              <a:rPr lang="nl-NL" baseline="0" dirty="0" err="1"/>
              <a:t>still</a:t>
            </a:r>
            <a:r>
              <a:rPr lang="nl-NL" baseline="0" dirty="0"/>
              <a:t> </a:t>
            </a:r>
            <a:r>
              <a:rPr lang="nl-NL" baseline="0" dirty="0" err="1"/>
              <a:t>too</a:t>
            </a:r>
            <a:r>
              <a:rPr lang="nl-NL" baseline="0" dirty="0"/>
              <a:t> </a:t>
            </a:r>
            <a:r>
              <a:rPr lang="nl-NL" baseline="0" dirty="0" err="1"/>
              <a:t>difficult</a:t>
            </a:r>
            <a:r>
              <a:rPr lang="nl-NL" baseline="0" dirty="0"/>
              <a:t> you </a:t>
            </a:r>
            <a:r>
              <a:rPr lang="nl-NL" baseline="0" dirty="0" err="1"/>
              <a:t>can</a:t>
            </a:r>
            <a:r>
              <a:rPr lang="nl-NL" baseline="0" dirty="0"/>
              <a:t> </a:t>
            </a:r>
            <a:r>
              <a:rPr lang="nl-NL" baseline="0" dirty="0" err="1"/>
              <a:t>also</a:t>
            </a:r>
            <a:r>
              <a:rPr lang="nl-NL" baseline="0" dirty="0"/>
              <a:t> </a:t>
            </a:r>
            <a:r>
              <a:rPr lang="nl-NL" baseline="0" dirty="0" err="1"/>
              <a:t>use</a:t>
            </a:r>
            <a:r>
              <a:rPr lang="nl-NL" baseline="0" dirty="0"/>
              <a:t> </a:t>
            </a:r>
            <a:r>
              <a:rPr lang="nl-NL" baseline="0" dirty="0" err="1"/>
              <a:t>the</a:t>
            </a:r>
            <a:r>
              <a:rPr lang="nl-NL" baseline="0" dirty="0"/>
              <a:t> picture</a:t>
            </a:r>
            <a:endParaRPr lang="nl-NL" dirty="0"/>
          </a:p>
        </p:txBody>
      </p:sp>
      <p:sp>
        <p:nvSpPr>
          <p:cNvPr id="4" name="Tijdelijke aanduiding voor dianummer 3"/>
          <p:cNvSpPr>
            <a:spLocks noGrp="1"/>
          </p:cNvSpPr>
          <p:nvPr>
            <p:ph type="sldNum" sz="quarter" idx="10"/>
          </p:nvPr>
        </p:nvSpPr>
        <p:spPr/>
        <p:txBody>
          <a:bodyPr/>
          <a:lstStyle/>
          <a:p>
            <a:fld id="{6BB38E70-1FF9-405B-84BE-B30DC51CBC5A}" type="slidenum">
              <a:rPr lang="ca-ES" smtClean="0"/>
              <a:pPr/>
              <a:t>9</a:t>
            </a:fld>
            <a:endParaRPr lang="ca-ES"/>
          </a:p>
        </p:txBody>
      </p:sp>
    </p:spTree>
    <p:extLst>
      <p:ext uri="{BB962C8B-B14F-4D97-AF65-F5344CB8AC3E}">
        <p14:creationId xmlns:p14="http://schemas.microsoft.com/office/powerpoint/2010/main" val="275018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0001D-5B58-426F-8CD9-88D0EF10FF5C}" type="datetime1">
              <a:rPr lang="ca-ES" smtClean="0"/>
              <a:t>18/09/2019</a:t>
            </a:fld>
            <a:endParaRPr lang="ca-ES"/>
          </a:p>
        </p:txBody>
      </p:sp>
      <p:sp>
        <p:nvSpPr>
          <p:cNvPr id="4" name="Slide Number Placeholder 3"/>
          <p:cNvSpPr>
            <a:spLocks noGrp="1"/>
          </p:cNvSpPr>
          <p:nvPr>
            <p:ph type="sldNum" sz="quarter" idx="12"/>
          </p:nvPr>
        </p:nvSpPr>
        <p:spPr>
          <a:xfrm>
            <a:off x="8191227" y="6356350"/>
            <a:ext cx="648245" cy="365125"/>
          </a:xfrm>
        </p:spPr>
        <p:txBody>
          <a:bodyPr/>
          <a:lstStyle/>
          <a:p>
            <a:fld id="{2606C551-DC6F-408C-BC85-030613AC5302}" type="slidenum">
              <a:rPr lang="ca-ES" smtClean="0"/>
              <a:pPr/>
              <a:t>‹nr.›</a:t>
            </a:fld>
            <a:endParaRPr lang="ca-ES" dirty="0"/>
          </a:p>
        </p:txBody>
      </p:sp>
    </p:spTree>
    <p:extLst>
      <p:ext uri="{BB962C8B-B14F-4D97-AF65-F5344CB8AC3E}">
        <p14:creationId xmlns:p14="http://schemas.microsoft.com/office/powerpoint/2010/main" val="279411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14" name="Marcador de contenido 13">
            <a:extLst>
              <a:ext uri="{FF2B5EF4-FFF2-40B4-BE49-F238E27FC236}">
                <a16:creationId xmlns="" xmlns:a16="http://schemas.microsoft.com/office/drawing/2014/main" id="{3AFA2A62-358A-40BE-8828-1F2B5F419BC7}"/>
              </a:ext>
            </a:extLst>
          </p:cNvPr>
          <p:cNvSpPr>
            <a:spLocks noGrp="1"/>
          </p:cNvSpPr>
          <p:nvPr>
            <p:ph sz="quarter" idx="10"/>
          </p:nvPr>
        </p:nvSpPr>
        <p:spPr>
          <a:xfrm>
            <a:off x="392114" y="2116183"/>
            <a:ext cx="8359774" cy="3971880"/>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15" name="Título 14">
            <a:extLst>
              <a:ext uri="{FF2B5EF4-FFF2-40B4-BE49-F238E27FC236}">
                <a16:creationId xmlns="" xmlns:a16="http://schemas.microsoft.com/office/drawing/2014/main" id="{EEE69A98-90E1-4D39-878E-C6D822F99BD5}"/>
              </a:ext>
            </a:extLst>
          </p:cNvPr>
          <p:cNvSpPr>
            <a:spLocks noGrp="1"/>
          </p:cNvSpPr>
          <p:nvPr>
            <p:ph type="title" hasCustomPrompt="1"/>
          </p:nvPr>
        </p:nvSpPr>
        <p:spPr>
          <a:xfrm>
            <a:off x="392113" y="769292"/>
            <a:ext cx="8359773" cy="941942"/>
          </a:xfrm>
          <a:prstGeom prst="rect">
            <a:avLst/>
          </a:prstGeom>
        </p:spPr>
        <p:txBody>
          <a:bodyPr/>
          <a:lstStyle>
            <a:lvl1pPr>
              <a:defRPr/>
            </a:lvl1pPr>
          </a:lstStyle>
          <a:p>
            <a:r>
              <a:rPr lang="es-ES" dirty="0"/>
              <a:t>TÍTOL</a:t>
            </a:r>
          </a:p>
        </p:txBody>
      </p:sp>
    </p:spTree>
    <p:extLst>
      <p:ext uri="{BB962C8B-B14F-4D97-AF65-F5344CB8AC3E}">
        <p14:creationId xmlns:p14="http://schemas.microsoft.com/office/powerpoint/2010/main" val="1338689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90406"/>
            <a:ext cx="7886699" cy="90028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99114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68C3A-35A8-4D97-A452-382D55FFE287}" type="datetime1">
              <a:rPr lang="ca-ES" smtClean="0"/>
              <a:t>18/09/2019</a:t>
            </a:fld>
            <a:endParaRPr lang="ca-ES" dirty="0"/>
          </a:p>
        </p:txBody>
      </p:sp>
      <p:sp>
        <p:nvSpPr>
          <p:cNvPr id="6" name="Slide Number Placeholder 5"/>
          <p:cNvSpPr>
            <a:spLocks noGrp="1"/>
          </p:cNvSpPr>
          <p:nvPr>
            <p:ph type="sldNum" sz="quarter" idx="4"/>
          </p:nvPr>
        </p:nvSpPr>
        <p:spPr>
          <a:xfrm>
            <a:off x="7916090" y="6356351"/>
            <a:ext cx="5992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6C551-DC6F-408C-BC85-030613AC5302}" type="slidenum">
              <a:rPr lang="ca-ES" smtClean="0"/>
              <a:pPr/>
              <a:t>‹nr.›</a:t>
            </a:fld>
            <a:endParaRPr lang="ca-ES" dirty="0"/>
          </a:p>
        </p:txBody>
      </p:sp>
      <p:pic>
        <p:nvPicPr>
          <p:cNvPr id="9" name="Imagen 8">
            <a:extLst>
              <a:ext uri="{FF2B5EF4-FFF2-40B4-BE49-F238E27FC236}">
                <a16:creationId xmlns="" xmlns:a16="http://schemas.microsoft.com/office/drawing/2014/main" id="{2A29A8AA-4887-4FEC-816D-50871C0151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5814" y="6311899"/>
            <a:ext cx="2220686" cy="488213"/>
          </a:xfrm>
          <a:prstGeom prst="rect">
            <a:avLst/>
          </a:prstGeom>
        </p:spPr>
      </p:pic>
      <p:pic>
        <p:nvPicPr>
          <p:cNvPr id="13" name="Imagen 12">
            <a:extLst>
              <a:ext uri="{FF2B5EF4-FFF2-40B4-BE49-F238E27FC236}">
                <a16:creationId xmlns="" xmlns:a16="http://schemas.microsoft.com/office/drawing/2014/main" id="{B592C149-5EEA-4E6F-B2B9-4FF5B8FD019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61509" y="6306450"/>
            <a:ext cx="1204305" cy="443761"/>
          </a:xfrm>
          <a:prstGeom prst="rect">
            <a:avLst/>
          </a:prstGeom>
        </p:spPr>
      </p:pic>
    </p:spTree>
    <p:extLst>
      <p:ext uri="{BB962C8B-B14F-4D97-AF65-F5344CB8AC3E}">
        <p14:creationId xmlns:p14="http://schemas.microsoft.com/office/powerpoint/2010/main" val="2714582293"/>
      </p:ext>
    </p:extLst>
  </p:cSld>
  <p:clrMap bg1="lt1" tx1="dk1" bg2="lt2" tx2="dk2" accent1="accent1" accent2="accent2" accent3="accent3" accent4="accent4" accent5="accent5" accent6="accent6" hlink="hlink" folHlink="folHlink"/>
  <p:sldLayoutIdLst>
    <p:sldLayoutId id="2147483667"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CustomShape 2"/>
          <p:cNvSpPr>
            <a:spLocks noChangeArrowheads="1"/>
          </p:cNvSpPr>
          <p:nvPr/>
        </p:nvSpPr>
        <p:spPr bwMode="auto">
          <a:xfrm>
            <a:off x="2985966" y="3836333"/>
            <a:ext cx="5924550" cy="12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3750" rIns="67500" bIns="337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4000" b="1" dirty="0">
                <a:solidFill>
                  <a:srgbClr val="C00000"/>
                </a:solidFill>
                <a:latin typeface="+mn-lt"/>
              </a:rPr>
              <a:t>Workshop</a:t>
            </a:r>
            <a:endParaRPr lang="es-ES" altLang="es-ES" sz="4000" dirty="0">
              <a:latin typeface="+mn-lt"/>
            </a:endParaRPr>
          </a:p>
        </p:txBody>
      </p:sp>
      <p:sp>
        <p:nvSpPr>
          <p:cNvPr id="10" name="CustomShape 2"/>
          <p:cNvSpPr>
            <a:spLocks noChangeArrowheads="1"/>
          </p:cNvSpPr>
          <p:nvPr/>
        </p:nvSpPr>
        <p:spPr bwMode="auto">
          <a:xfrm>
            <a:off x="2985966" y="4679369"/>
            <a:ext cx="59245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3750" rIns="67500" bIns="3375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a-ES" altLang="es-ES" sz="2800" b="1" dirty="0">
                <a:solidFill>
                  <a:srgbClr val="C00000"/>
                </a:solidFill>
                <a:latin typeface="Calibri" panose="020F0502020204030204" pitchFamily="34" charset="0"/>
              </a:rPr>
              <a:t>Motivation and goal setting</a:t>
            </a:r>
            <a:endParaRPr lang="ca-ES" altLang="es-ES" sz="2800" dirty="0"/>
          </a:p>
        </p:txBody>
      </p:sp>
      <p:sp>
        <p:nvSpPr>
          <p:cNvPr id="2" name="Marcador de fecha 1">
            <a:extLst>
              <a:ext uri="{FF2B5EF4-FFF2-40B4-BE49-F238E27FC236}">
                <a16:creationId xmlns="" xmlns:a16="http://schemas.microsoft.com/office/drawing/2014/main" id="{D0CDAF27-3516-4DF8-9EF4-0C587C4886D9}"/>
              </a:ext>
            </a:extLst>
          </p:cNvPr>
          <p:cNvSpPr>
            <a:spLocks noGrp="1"/>
          </p:cNvSpPr>
          <p:nvPr>
            <p:ph type="dt" sz="half" idx="10"/>
          </p:nvPr>
        </p:nvSpPr>
        <p:spPr/>
        <p:txBody>
          <a:bodyPr/>
          <a:lstStyle/>
          <a:p>
            <a:fld id="{A14EE754-722C-4785-B83D-2FA9A4506A53}" type="datetime1">
              <a:rPr lang="ca-ES" smtClean="0"/>
              <a:t>18/09/2019</a:t>
            </a:fld>
            <a:endParaRPr lang="ca-ES"/>
          </a:p>
        </p:txBody>
      </p:sp>
      <p:sp>
        <p:nvSpPr>
          <p:cNvPr id="7" name="Marcador de número de diapositiva 6">
            <a:extLst>
              <a:ext uri="{FF2B5EF4-FFF2-40B4-BE49-F238E27FC236}">
                <a16:creationId xmlns="" xmlns:a16="http://schemas.microsoft.com/office/drawing/2014/main" id="{FEA50865-26C7-440D-925E-0D3C894149D5}"/>
              </a:ext>
            </a:extLst>
          </p:cNvPr>
          <p:cNvSpPr>
            <a:spLocks noGrp="1"/>
          </p:cNvSpPr>
          <p:nvPr>
            <p:ph type="sldNum" sz="quarter" idx="12"/>
          </p:nvPr>
        </p:nvSpPr>
        <p:spPr/>
        <p:txBody>
          <a:bodyPr/>
          <a:lstStyle/>
          <a:p>
            <a:fld id="{2606C551-DC6F-408C-BC85-030613AC5302}" type="slidenum">
              <a:rPr lang="ca-ES" smtClean="0"/>
              <a:pPr/>
              <a:t>1</a:t>
            </a:fld>
            <a:endParaRPr lang="ca-ES"/>
          </a:p>
        </p:txBody>
      </p:sp>
    </p:spTree>
    <p:extLst>
      <p:ext uri="{BB962C8B-B14F-4D97-AF65-F5344CB8AC3E}">
        <p14:creationId xmlns:p14="http://schemas.microsoft.com/office/powerpoint/2010/main" val="11379867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a:xfrm>
            <a:off x="392114" y="1442942"/>
            <a:ext cx="8359773" cy="3971880"/>
          </a:xfrm>
        </p:spPr>
        <p:txBody>
          <a:bodyPr>
            <a:normAutofit/>
          </a:bodyPr>
          <a:lstStyle/>
          <a:p>
            <a:r>
              <a:rPr lang="en-GB" sz="2400" dirty="0"/>
              <a:t>Can you set a goal for this year that brings you </a:t>
            </a:r>
            <a:br>
              <a:rPr lang="en-GB" sz="2400" dirty="0"/>
            </a:br>
            <a:r>
              <a:rPr lang="en-GB" sz="2400" dirty="0"/>
              <a:t>one step closer towards your dream?</a:t>
            </a:r>
            <a:br>
              <a:rPr lang="en-GB" sz="2400" dirty="0"/>
            </a:br>
            <a:endParaRPr lang="en-GB" sz="2400" dirty="0"/>
          </a:p>
          <a:p>
            <a:r>
              <a:rPr lang="en-GB" sz="2400" dirty="0"/>
              <a:t>Without action, you’re just a dreamer!</a:t>
            </a:r>
            <a:br>
              <a:rPr lang="en-GB" sz="2400" dirty="0"/>
            </a:br>
            <a:endParaRPr lang="en-GB" sz="2400" dirty="0"/>
          </a:p>
          <a:p>
            <a:r>
              <a:rPr lang="en-GB" sz="2400" dirty="0"/>
              <a:t>Write down the smaller </a:t>
            </a:r>
            <a:br>
              <a:rPr lang="en-GB" sz="2400" dirty="0"/>
            </a:br>
            <a:r>
              <a:rPr lang="en-GB" sz="2400" dirty="0"/>
              <a:t>steps you can take to </a:t>
            </a:r>
            <a:br>
              <a:rPr lang="en-GB" sz="2400" dirty="0"/>
            </a:br>
            <a:r>
              <a:rPr lang="en-GB" sz="2400" dirty="0"/>
              <a:t>achieve your goal</a:t>
            </a:r>
          </a:p>
          <a:p>
            <a:pPr marL="0" lvl="0" indent="0">
              <a:buNone/>
            </a:pPr>
            <a:endParaRPr lang="en-GB" dirty="0"/>
          </a:p>
          <a:p>
            <a:pPr marL="0" lvl="0" indent="0">
              <a:buNone/>
            </a:pPr>
            <a:endParaRPr lang="en-GB" dirty="0"/>
          </a:p>
        </p:txBody>
      </p:sp>
      <p:sp>
        <p:nvSpPr>
          <p:cNvPr id="3" name="Titel 2"/>
          <p:cNvSpPr>
            <a:spLocks noGrp="1"/>
          </p:cNvSpPr>
          <p:nvPr>
            <p:ph type="title"/>
          </p:nvPr>
        </p:nvSpPr>
        <p:spPr>
          <a:xfrm>
            <a:off x="392114" y="449764"/>
            <a:ext cx="8359773" cy="941942"/>
          </a:xfrm>
        </p:spPr>
        <p:txBody>
          <a:bodyPr/>
          <a:lstStyle/>
          <a:p>
            <a:r>
              <a:rPr lang="en-GB" b="1"/>
              <a:t>From dreams to goals</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1142" y="304800"/>
            <a:ext cx="1275806" cy="1275806"/>
          </a:xfrm>
          <a:prstGeom prst="rect">
            <a:avLst/>
          </a:prstGeom>
        </p:spPr>
      </p:pic>
      <p:pic>
        <p:nvPicPr>
          <p:cNvPr id="7" name="Tijdelijke aanduiding voor inhoud 5"/>
          <p:cNvPicPr>
            <a:picLocks noChangeAspect="1"/>
          </p:cNvPicPr>
          <p:nvPr/>
        </p:nvPicPr>
        <p:blipFill rotWithShape="1">
          <a:blip r:embed="rId4" cstate="print">
            <a:extLst>
              <a:ext uri="{28A0092B-C50C-407E-A947-70E740481C1C}">
                <a14:useLocalDpi xmlns:a14="http://schemas.microsoft.com/office/drawing/2010/main" val="0"/>
              </a:ext>
            </a:extLst>
          </a:blip>
          <a:srcRect t="16435" b="33133"/>
          <a:stretch/>
        </p:blipFill>
        <p:spPr>
          <a:xfrm>
            <a:off x="4062548" y="3119402"/>
            <a:ext cx="4227329" cy="3059329"/>
          </a:xfrm>
          <a:prstGeom prst="rect">
            <a:avLst/>
          </a:prstGeom>
        </p:spPr>
      </p:pic>
    </p:spTree>
    <p:extLst>
      <p:ext uri="{BB962C8B-B14F-4D97-AF65-F5344CB8AC3E}">
        <p14:creationId xmlns:p14="http://schemas.microsoft.com/office/powerpoint/2010/main" val="328750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a:xfrm>
            <a:off x="392113" y="1828800"/>
            <a:ext cx="8569007" cy="4259263"/>
          </a:xfrm>
        </p:spPr>
        <p:txBody>
          <a:bodyPr>
            <a:normAutofit/>
          </a:bodyPr>
          <a:lstStyle/>
          <a:p>
            <a:pPr lvl="0"/>
            <a:r>
              <a:rPr lang="en-GB" sz="2600" dirty="0"/>
              <a:t>Sharing your goal helps you to make it clearer and concrete, not just a note in a journal.</a:t>
            </a:r>
          </a:p>
          <a:p>
            <a:pPr lvl="0"/>
            <a:r>
              <a:rPr lang="en-GB" sz="2600" dirty="0"/>
              <a:t>Who to share your goals with?</a:t>
            </a:r>
          </a:p>
          <a:p>
            <a:pPr lvl="1"/>
            <a:r>
              <a:rPr lang="en-GB" dirty="0"/>
              <a:t>Coach/manager</a:t>
            </a:r>
          </a:p>
          <a:p>
            <a:pPr lvl="1"/>
            <a:r>
              <a:rPr lang="en-GB" dirty="0"/>
              <a:t>Teacher/mentor/supervisor/tutor </a:t>
            </a:r>
          </a:p>
          <a:p>
            <a:pPr lvl="1"/>
            <a:r>
              <a:rPr lang="en-GB" dirty="0"/>
              <a:t>Family/friends</a:t>
            </a:r>
          </a:p>
          <a:p>
            <a:pPr lvl="0"/>
            <a:r>
              <a:rPr lang="en-GB" sz="2600" dirty="0"/>
              <a:t>Talk about their role. </a:t>
            </a:r>
          </a:p>
          <a:p>
            <a:pPr lvl="1"/>
            <a:r>
              <a:rPr lang="en-GB" dirty="0"/>
              <a:t>How can they help you reaching your goals?</a:t>
            </a:r>
          </a:p>
          <a:p>
            <a:pPr lvl="1"/>
            <a:r>
              <a:rPr lang="en-GB" dirty="0"/>
              <a:t>What support do you expect from them?</a:t>
            </a:r>
          </a:p>
          <a:p>
            <a:pPr lvl="1"/>
            <a:r>
              <a:rPr lang="en-GB" dirty="0"/>
              <a:t>Do you see time challenges ahead that need to be solved?</a:t>
            </a:r>
          </a:p>
          <a:p>
            <a:pPr lvl="1"/>
            <a:endParaRPr lang="en-GB" dirty="0"/>
          </a:p>
          <a:p>
            <a:endParaRPr lang="en-GB" dirty="0"/>
          </a:p>
        </p:txBody>
      </p:sp>
      <p:sp>
        <p:nvSpPr>
          <p:cNvPr id="3" name="Titel 2"/>
          <p:cNvSpPr>
            <a:spLocks noGrp="1"/>
          </p:cNvSpPr>
          <p:nvPr>
            <p:ph type="title"/>
          </p:nvPr>
        </p:nvSpPr>
        <p:spPr>
          <a:xfrm>
            <a:off x="261485" y="684384"/>
            <a:ext cx="8359773" cy="941942"/>
          </a:xfrm>
        </p:spPr>
        <p:txBody>
          <a:bodyPr/>
          <a:lstStyle/>
          <a:p>
            <a:r>
              <a:rPr lang="en-GB" b="1" dirty="0"/>
              <a:t>How to achieve your goals faster</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1864" y="233829"/>
            <a:ext cx="1190022" cy="1190022"/>
          </a:xfrm>
          <a:prstGeom prst="rect">
            <a:avLst/>
          </a:prstGeom>
        </p:spPr>
      </p:pic>
    </p:spTree>
    <p:extLst>
      <p:ext uri="{BB962C8B-B14F-4D97-AF65-F5344CB8AC3E}">
        <p14:creationId xmlns:p14="http://schemas.microsoft.com/office/powerpoint/2010/main" val="340983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6672" y="304800"/>
            <a:ext cx="8359773" cy="941942"/>
          </a:xfrm>
        </p:spPr>
        <p:txBody>
          <a:bodyPr/>
          <a:lstStyle/>
          <a:p>
            <a:r>
              <a:rPr lang="nl-NL" b="1" dirty="0" err="1"/>
              <a:t>Your</a:t>
            </a:r>
            <a:r>
              <a:rPr lang="nl-NL" b="1" dirty="0"/>
              <a:t> plan</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1142" y="304800"/>
            <a:ext cx="1275806" cy="1275806"/>
          </a:xfrm>
          <a:prstGeom prst="rect">
            <a:avLst/>
          </a:prstGeom>
        </p:spPr>
      </p:pic>
      <p:pic>
        <p:nvPicPr>
          <p:cNvPr id="6" name="Tijdelijke aanduiding voor inhoud 5"/>
          <p:cNvPicPr>
            <a:picLocks noGrp="1" noChangeAspect="1"/>
          </p:cNvPicPr>
          <p:nvPr>
            <p:ph sz="quarter" idx="10"/>
          </p:nvPr>
        </p:nvPicPr>
        <p:blipFill>
          <a:blip r:embed="rId4" cstate="print">
            <a:extLst>
              <a:ext uri="{28A0092B-C50C-407E-A947-70E740481C1C}">
                <a14:useLocalDpi xmlns:a14="http://schemas.microsoft.com/office/drawing/2010/main" val="0"/>
              </a:ext>
            </a:extLst>
          </a:blip>
          <a:stretch>
            <a:fillRect/>
          </a:stretch>
        </p:blipFill>
        <p:spPr>
          <a:xfrm>
            <a:off x="2704730" y="632079"/>
            <a:ext cx="3800573" cy="5453824"/>
          </a:xfrm>
        </p:spPr>
      </p:pic>
    </p:spTree>
    <p:extLst>
      <p:ext uri="{BB962C8B-B14F-4D97-AF65-F5344CB8AC3E}">
        <p14:creationId xmlns:p14="http://schemas.microsoft.com/office/powerpoint/2010/main" val="189734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7079" y="1648642"/>
            <a:ext cx="8750595" cy="707886"/>
          </a:xfrm>
          <a:prstGeom prst="rect">
            <a:avLst/>
          </a:prstGeom>
          <a:noFill/>
        </p:spPr>
        <p:txBody>
          <a:bodyPr wrap="square" rtlCol="0">
            <a:spAutoFit/>
          </a:bodyPr>
          <a:lstStyle/>
          <a:p>
            <a:pPr algn="ctr"/>
            <a:r>
              <a:rPr lang="ca-ES" sz="4000" dirty="0">
                <a:solidFill>
                  <a:srgbClr val="C00000"/>
                </a:solidFill>
              </a:rPr>
              <a:t>Questions?</a:t>
            </a:r>
          </a:p>
        </p:txBody>
      </p:sp>
    </p:spTree>
    <p:extLst>
      <p:ext uri="{BB962C8B-B14F-4D97-AF65-F5344CB8AC3E}">
        <p14:creationId xmlns:p14="http://schemas.microsoft.com/office/powerpoint/2010/main" val="137003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a:xfrm>
            <a:off x="392113" y="2144100"/>
            <a:ext cx="8359774" cy="3971880"/>
          </a:xfrm>
        </p:spPr>
        <p:txBody>
          <a:bodyPr>
            <a:normAutofit/>
          </a:bodyPr>
          <a:lstStyle/>
          <a:p>
            <a:r>
              <a:rPr lang="en-GB" dirty="0"/>
              <a:t>Finding balance between volleyball, education, social life and other aspects in life can be challenging</a:t>
            </a:r>
          </a:p>
          <a:p>
            <a:r>
              <a:rPr lang="en-GB" dirty="0"/>
              <a:t>Making choices about your education, about volleyball can be difficult</a:t>
            </a:r>
          </a:p>
          <a:p>
            <a:r>
              <a:rPr lang="en-GB" dirty="0"/>
              <a:t>DONA project can help you to find out</a:t>
            </a:r>
          </a:p>
          <a:p>
            <a:pPr lvl="1"/>
            <a:r>
              <a:rPr lang="en-GB" dirty="0"/>
              <a:t>Why you do what you do</a:t>
            </a:r>
          </a:p>
          <a:p>
            <a:pPr lvl="1"/>
            <a:r>
              <a:rPr lang="en-GB" dirty="0"/>
              <a:t>How to do what you want to do</a:t>
            </a:r>
          </a:p>
          <a:p>
            <a:pPr lvl="1"/>
            <a:r>
              <a:rPr lang="en-GB" dirty="0"/>
              <a:t>When to work on your goals</a:t>
            </a:r>
          </a:p>
          <a:p>
            <a:pPr lvl="1"/>
            <a:r>
              <a:rPr lang="en-GB" dirty="0"/>
              <a:t>How to get support when you need it</a:t>
            </a:r>
          </a:p>
          <a:p>
            <a:endParaRPr lang="en-GB" dirty="0"/>
          </a:p>
        </p:txBody>
      </p:sp>
      <p:sp>
        <p:nvSpPr>
          <p:cNvPr id="3" name="Titel 2"/>
          <p:cNvSpPr>
            <a:spLocks noGrp="1"/>
          </p:cNvSpPr>
          <p:nvPr>
            <p:ph type="title"/>
          </p:nvPr>
        </p:nvSpPr>
        <p:spPr>
          <a:xfrm>
            <a:off x="392114" y="599850"/>
            <a:ext cx="8359773" cy="941942"/>
          </a:xfrm>
        </p:spPr>
        <p:txBody>
          <a:bodyPr>
            <a:normAutofit/>
          </a:bodyPr>
          <a:lstStyle/>
          <a:p>
            <a:r>
              <a:rPr lang="en-GB" b="1" dirty="0"/>
              <a:t>About today, about you</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521" y="336426"/>
            <a:ext cx="1205366" cy="1205366"/>
          </a:xfrm>
          <a:prstGeom prst="rect">
            <a:avLst/>
          </a:prstGeom>
        </p:spPr>
      </p:pic>
    </p:spTree>
    <p:extLst>
      <p:ext uri="{BB962C8B-B14F-4D97-AF65-F5344CB8AC3E}">
        <p14:creationId xmlns:p14="http://schemas.microsoft.com/office/powerpoint/2010/main" val="68040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a:xfrm>
            <a:off x="392114" y="2116183"/>
            <a:ext cx="8569006" cy="3971880"/>
          </a:xfrm>
        </p:spPr>
        <p:txBody>
          <a:bodyPr>
            <a:normAutofit/>
          </a:bodyPr>
          <a:lstStyle/>
          <a:p>
            <a:pPr lvl="0"/>
            <a:r>
              <a:rPr lang="en-GB" dirty="0"/>
              <a:t>How important was it for me to have dreams and goals?</a:t>
            </a:r>
            <a:br>
              <a:rPr lang="en-GB" dirty="0"/>
            </a:br>
            <a:endParaRPr lang="en-GB" dirty="0"/>
          </a:p>
          <a:p>
            <a:r>
              <a:rPr lang="en-GB" dirty="0"/>
              <a:t>What were my dreams and goals?</a:t>
            </a:r>
          </a:p>
          <a:p>
            <a:pPr lvl="0"/>
            <a:endParaRPr lang="en-GB" dirty="0"/>
          </a:p>
          <a:p>
            <a:pPr lvl="0"/>
            <a:r>
              <a:rPr lang="en-GB" dirty="0"/>
              <a:t>(How) did I manage to reach them?</a:t>
            </a:r>
          </a:p>
          <a:p>
            <a:pPr lvl="0"/>
            <a:endParaRPr lang="en-GB" dirty="0"/>
          </a:p>
          <a:p>
            <a:pPr lvl="0"/>
            <a:r>
              <a:rPr lang="en-GB" dirty="0"/>
              <a:t>Recommendations</a:t>
            </a:r>
            <a:br>
              <a:rPr lang="en-GB" dirty="0"/>
            </a:br>
            <a:endParaRPr lang="en-GB" dirty="0"/>
          </a:p>
          <a:p>
            <a:pPr lvl="1"/>
            <a:endParaRPr lang="en-GB" dirty="0"/>
          </a:p>
          <a:p>
            <a:pPr lvl="1"/>
            <a:endParaRPr lang="en-GB" dirty="0"/>
          </a:p>
          <a:p>
            <a:endParaRPr lang="en-GB" dirty="0"/>
          </a:p>
        </p:txBody>
      </p:sp>
      <p:sp>
        <p:nvSpPr>
          <p:cNvPr id="3" name="Titel 2"/>
          <p:cNvSpPr>
            <a:spLocks noGrp="1"/>
          </p:cNvSpPr>
          <p:nvPr>
            <p:ph type="title"/>
          </p:nvPr>
        </p:nvSpPr>
        <p:spPr/>
        <p:txBody>
          <a:bodyPr/>
          <a:lstStyle/>
          <a:p>
            <a:r>
              <a:rPr lang="en-GB" b="1" dirty="0"/>
              <a:t>Ambassador</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838" y="364343"/>
            <a:ext cx="1219048" cy="1219048"/>
          </a:xfrm>
          <a:prstGeom prst="rect">
            <a:avLst/>
          </a:prstGeom>
        </p:spPr>
      </p:pic>
    </p:spTree>
    <p:extLst>
      <p:ext uri="{BB962C8B-B14F-4D97-AF65-F5344CB8AC3E}">
        <p14:creationId xmlns:p14="http://schemas.microsoft.com/office/powerpoint/2010/main" val="329832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6672" y="304800"/>
            <a:ext cx="8359773" cy="941942"/>
          </a:xfrm>
        </p:spPr>
        <p:txBody>
          <a:bodyPr/>
          <a:lstStyle/>
          <a:p>
            <a:r>
              <a:rPr lang="nl-NL" b="1" dirty="0" err="1"/>
              <a:t>Your</a:t>
            </a:r>
            <a:r>
              <a:rPr lang="nl-NL" b="1" dirty="0"/>
              <a:t> plan</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1142" y="304800"/>
            <a:ext cx="1275806" cy="1275806"/>
          </a:xfrm>
          <a:prstGeom prst="rect">
            <a:avLst/>
          </a:prstGeom>
        </p:spPr>
      </p:pic>
      <p:pic>
        <p:nvPicPr>
          <p:cNvPr id="6" name="Tijdelijke aanduiding voor inhoud 5"/>
          <p:cNvPicPr>
            <a:picLocks noGrp="1" noChangeAspect="1"/>
          </p:cNvPicPr>
          <p:nvPr>
            <p:ph sz="quarter" idx="10"/>
          </p:nvPr>
        </p:nvPicPr>
        <p:blipFill>
          <a:blip r:embed="rId4" cstate="print">
            <a:extLst>
              <a:ext uri="{28A0092B-C50C-407E-A947-70E740481C1C}">
                <a14:useLocalDpi xmlns:a14="http://schemas.microsoft.com/office/drawing/2010/main" val="0"/>
              </a:ext>
            </a:extLst>
          </a:blip>
          <a:stretch>
            <a:fillRect/>
          </a:stretch>
        </p:blipFill>
        <p:spPr>
          <a:xfrm>
            <a:off x="2704730" y="632079"/>
            <a:ext cx="3800573" cy="5453824"/>
          </a:xfrm>
        </p:spPr>
      </p:pic>
    </p:spTree>
    <p:extLst>
      <p:ext uri="{BB962C8B-B14F-4D97-AF65-F5344CB8AC3E}">
        <p14:creationId xmlns:p14="http://schemas.microsoft.com/office/powerpoint/2010/main" val="298480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a:xfrm>
            <a:off x="557803" y="3906179"/>
            <a:ext cx="8359774" cy="1724297"/>
          </a:xfrm>
        </p:spPr>
        <p:txBody>
          <a:bodyPr>
            <a:normAutofit/>
          </a:bodyPr>
          <a:lstStyle/>
          <a:p>
            <a:r>
              <a:rPr lang="en-GB" dirty="0"/>
              <a:t>Do you already have dreams for the future?</a:t>
            </a:r>
          </a:p>
          <a:p>
            <a:r>
              <a:rPr lang="en-GB" dirty="0"/>
              <a:t>What ambitions do you have in volleyball? </a:t>
            </a:r>
          </a:p>
          <a:p>
            <a:r>
              <a:rPr lang="en-GB" dirty="0"/>
              <a:t>What ambitions do you have for your professional life?</a:t>
            </a:r>
          </a:p>
          <a:p>
            <a:pPr marL="0" lvl="0" indent="0">
              <a:buNone/>
            </a:pPr>
            <a:endParaRPr lang="en-GB" dirty="0"/>
          </a:p>
          <a:p>
            <a:pPr marL="0" lvl="0" indent="0">
              <a:buNone/>
            </a:pPr>
            <a:endParaRPr lang="en-GB" dirty="0"/>
          </a:p>
        </p:txBody>
      </p:sp>
      <p:sp>
        <p:nvSpPr>
          <p:cNvPr id="3" name="Titel 2"/>
          <p:cNvSpPr>
            <a:spLocks noGrp="1"/>
          </p:cNvSpPr>
          <p:nvPr>
            <p:ph type="title"/>
          </p:nvPr>
        </p:nvSpPr>
        <p:spPr/>
        <p:txBody>
          <a:bodyPr/>
          <a:lstStyle/>
          <a:p>
            <a:r>
              <a:rPr lang="en-GB" b="1" dirty="0"/>
              <a:t>Your future</a:t>
            </a:r>
          </a:p>
        </p:txBody>
      </p:sp>
      <p:pic>
        <p:nvPicPr>
          <p:cNvPr id="5" name="Tijdelijke aanduiding voor inhoud 5"/>
          <p:cNvPicPr>
            <a:picLocks noChangeAspect="1"/>
          </p:cNvPicPr>
          <p:nvPr/>
        </p:nvPicPr>
        <p:blipFill rotWithShape="1">
          <a:blip r:embed="rId3" cstate="print">
            <a:extLst>
              <a:ext uri="{28A0092B-C50C-407E-A947-70E740481C1C}">
                <a14:useLocalDpi xmlns:a14="http://schemas.microsoft.com/office/drawing/2010/main" val="0"/>
              </a:ext>
            </a:extLst>
          </a:blip>
          <a:srcRect b="82722"/>
          <a:stretch/>
        </p:blipFill>
        <p:spPr>
          <a:xfrm>
            <a:off x="765193" y="2024935"/>
            <a:ext cx="6322336" cy="1567543"/>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1142" y="304800"/>
            <a:ext cx="1275806" cy="1275806"/>
          </a:xfrm>
          <a:prstGeom prst="rect">
            <a:avLst/>
          </a:prstGeom>
        </p:spPr>
      </p:pic>
    </p:spTree>
    <p:extLst>
      <p:ext uri="{BB962C8B-B14F-4D97-AF65-F5344CB8AC3E}">
        <p14:creationId xmlns:p14="http://schemas.microsoft.com/office/powerpoint/2010/main" val="21716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a:xfrm>
            <a:off x="509680" y="1319535"/>
            <a:ext cx="7523977" cy="3971880"/>
          </a:xfrm>
        </p:spPr>
        <p:txBody>
          <a:bodyPr>
            <a:normAutofit/>
          </a:bodyPr>
          <a:lstStyle/>
          <a:p>
            <a:pPr lvl="0"/>
            <a:r>
              <a:rPr lang="en-GB" sz="2600" dirty="0" smtClean="0"/>
              <a:t>Without </a:t>
            </a:r>
            <a:r>
              <a:rPr lang="en-GB" sz="2600" dirty="0"/>
              <a:t>balance, achieving your dreams will be more difficult</a:t>
            </a:r>
          </a:p>
          <a:p>
            <a:pPr lvl="0"/>
            <a:r>
              <a:rPr lang="en-GB" sz="2600" dirty="0"/>
              <a:t>Think about each of these elements</a:t>
            </a:r>
          </a:p>
          <a:p>
            <a:pPr lvl="1"/>
            <a:r>
              <a:rPr lang="en-GB" dirty="0"/>
              <a:t>How do you rate each of them?</a:t>
            </a:r>
          </a:p>
          <a:p>
            <a:pPr lvl="1"/>
            <a:r>
              <a:rPr lang="en-GB" dirty="0"/>
              <a:t>Does anything need extra attention?</a:t>
            </a:r>
          </a:p>
          <a:p>
            <a:pPr marL="0" lvl="0" indent="0">
              <a:buNone/>
            </a:pPr>
            <a:endParaRPr lang="en-GB" dirty="0"/>
          </a:p>
          <a:p>
            <a:pPr lvl="0"/>
            <a:endParaRPr lang="en-GB" dirty="0"/>
          </a:p>
        </p:txBody>
      </p:sp>
      <p:sp>
        <p:nvSpPr>
          <p:cNvPr id="3" name="Titel 2"/>
          <p:cNvSpPr>
            <a:spLocks noGrp="1"/>
          </p:cNvSpPr>
          <p:nvPr>
            <p:ph type="title"/>
          </p:nvPr>
        </p:nvSpPr>
        <p:spPr>
          <a:xfrm>
            <a:off x="509680" y="508221"/>
            <a:ext cx="8359773" cy="941942"/>
          </a:xfrm>
        </p:spPr>
        <p:txBody>
          <a:bodyPr/>
          <a:lstStyle/>
          <a:p>
            <a:r>
              <a:rPr lang="en-GB" b="1" dirty="0"/>
              <a:t>Your base</a:t>
            </a:r>
          </a:p>
        </p:txBody>
      </p:sp>
      <p:pic>
        <p:nvPicPr>
          <p:cNvPr id="4" name="Tijdelijke aanduiding voor inhoud 5"/>
          <p:cNvPicPr>
            <a:picLocks noChangeAspect="1"/>
          </p:cNvPicPr>
          <p:nvPr/>
        </p:nvPicPr>
        <p:blipFill rotWithShape="1">
          <a:blip r:embed="rId3" cstate="print">
            <a:extLst>
              <a:ext uri="{28A0092B-C50C-407E-A947-70E740481C1C}">
                <a14:useLocalDpi xmlns:a14="http://schemas.microsoft.com/office/drawing/2010/main" val="0"/>
              </a:ext>
            </a:extLst>
          </a:blip>
          <a:srcRect t="66007"/>
          <a:stretch/>
        </p:blipFill>
        <p:spPr>
          <a:xfrm>
            <a:off x="1890551" y="3436103"/>
            <a:ext cx="5598030" cy="2730723"/>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1142" y="304800"/>
            <a:ext cx="1275806" cy="1275806"/>
          </a:xfrm>
          <a:prstGeom prst="rect">
            <a:avLst/>
          </a:prstGeom>
        </p:spPr>
      </p:pic>
    </p:spTree>
    <p:extLst>
      <p:ext uri="{BB962C8B-B14F-4D97-AF65-F5344CB8AC3E}">
        <p14:creationId xmlns:p14="http://schemas.microsoft.com/office/powerpoint/2010/main" val="173771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a:xfrm>
            <a:off x="392112" y="2011680"/>
            <a:ext cx="8359774" cy="3971880"/>
          </a:xfrm>
        </p:spPr>
        <p:txBody>
          <a:bodyPr>
            <a:normAutofit/>
          </a:bodyPr>
          <a:lstStyle/>
          <a:p>
            <a:pPr marL="0" lvl="0" indent="0">
              <a:buNone/>
            </a:pPr>
            <a:endParaRPr lang="nl-NL" dirty="0"/>
          </a:p>
          <a:p>
            <a:pPr marL="0" lvl="0" indent="0">
              <a:buNone/>
            </a:pPr>
            <a:endParaRPr lang="nl-NL" dirty="0"/>
          </a:p>
        </p:txBody>
      </p:sp>
      <p:sp>
        <p:nvSpPr>
          <p:cNvPr id="3" name="Titel 2"/>
          <p:cNvSpPr>
            <a:spLocks noGrp="1"/>
          </p:cNvSpPr>
          <p:nvPr>
            <p:ph type="title"/>
          </p:nvPr>
        </p:nvSpPr>
        <p:spPr/>
        <p:txBody>
          <a:bodyPr/>
          <a:lstStyle/>
          <a:p>
            <a:r>
              <a:rPr lang="en-GB" b="1" dirty="0"/>
              <a:t>Dreams or goals?</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521" y="336426"/>
            <a:ext cx="1205366" cy="1205366"/>
          </a:xfrm>
          <a:prstGeom prst="rect">
            <a:avLst/>
          </a:prstGeom>
        </p:spPr>
      </p:pic>
      <p:sp>
        <p:nvSpPr>
          <p:cNvPr id="6" name="Tijdelijke aanduiding voor inhoud 1"/>
          <p:cNvSpPr txBox="1">
            <a:spLocks/>
          </p:cNvSpPr>
          <p:nvPr/>
        </p:nvSpPr>
        <p:spPr>
          <a:xfrm>
            <a:off x="392112" y="1974658"/>
            <a:ext cx="8359774" cy="3971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Vison vs action</a:t>
            </a:r>
          </a:p>
          <a:p>
            <a:pPr lvl="1"/>
            <a:r>
              <a:rPr lang="en-GB" dirty="0"/>
              <a:t>A dream gives you the </a:t>
            </a:r>
            <a:r>
              <a:rPr lang="en-GB" b="1" dirty="0"/>
              <a:t>vision</a:t>
            </a:r>
            <a:r>
              <a:rPr lang="en-GB" dirty="0"/>
              <a:t> you need to succeed, </a:t>
            </a:r>
          </a:p>
          <a:p>
            <a:pPr lvl="1"/>
            <a:r>
              <a:rPr lang="en-GB" dirty="0"/>
              <a:t>A goal gives you the </a:t>
            </a:r>
            <a:r>
              <a:rPr lang="en-GB" b="1" dirty="0"/>
              <a:t>action</a:t>
            </a:r>
            <a:r>
              <a:rPr lang="en-GB" dirty="0"/>
              <a:t> you need to take to make the vision come to life.</a:t>
            </a:r>
          </a:p>
          <a:p>
            <a:r>
              <a:rPr lang="en-GB" dirty="0"/>
              <a:t>Big vs small</a:t>
            </a:r>
          </a:p>
          <a:p>
            <a:pPr lvl="1"/>
            <a:r>
              <a:rPr lang="en-GB" dirty="0"/>
              <a:t>Dreams seem big (as they should be) and sometimes unrealistic </a:t>
            </a:r>
          </a:p>
          <a:p>
            <a:pPr lvl="1"/>
            <a:r>
              <a:rPr lang="en-GB" dirty="0"/>
              <a:t>Goals are the small steps you can take to achieve your dreams </a:t>
            </a:r>
          </a:p>
          <a:p>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1001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a:xfrm>
            <a:off x="392114" y="1974658"/>
            <a:ext cx="8359772" cy="3971880"/>
          </a:xfrm>
        </p:spPr>
        <p:txBody>
          <a:bodyPr>
            <a:normAutofit fontScale="92500" lnSpcReduction="10000"/>
          </a:bodyPr>
          <a:lstStyle/>
          <a:p>
            <a:r>
              <a:rPr lang="en-GB" dirty="0"/>
              <a:t>Without defining goals, achieving success is difficult. </a:t>
            </a:r>
            <a:br>
              <a:rPr lang="en-GB" dirty="0"/>
            </a:br>
            <a:r>
              <a:rPr lang="en-GB" dirty="0"/>
              <a:t>It is important to write them down, make them clear. </a:t>
            </a:r>
          </a:p>
          <a:p>
            <a:r>
              <a:rPr lang="en-GB" dirty="0"/>
              <a:t>Being motivated and setting goals are the keys to success</a:t>
            </a:r>
          </a:p>
          <a:p>
            <a:r>
              <a:rPr lang="en-GB" dirty="0"/>
              <a:t>7 </a:t>
            </a:r>
            <a:r>
              <a:rPr lang="en-GB" dirty="0" smtClean="0"/>
              <a:t>Recommendations:</a:t>
            </a:r>
            <a:endParaRPr lang="en-GB" dirty="0"/>
          </a:p>
          <a:p>
            <a:pPr marL="914400" lvl="1" indent="-457200">
              <a:buFont typeface="Arial" panose="020B0604020202020204" pitchFamily="34" charset="0"/>
              <a:buAutoNum type="arabicPeriod"/>
            </a:pPr>
            <a:r>
              <a:rPr lang="en-GB" dirty="0"/>
              <a:t>Make your goals clear and specific, </a:t>
            </a:r>
          </a:p>
          <a:p>
            <a:pPr marL="914400" lvl="1" indent="-457200">
              <a:buFont typeface="Arial" panose="020B0604020202020204" pitchFamily="34" charset="0"/>
              <a:buAutoNum type="arabicPeriod"/>
            </a:pPr>
            <a:r>
              <a:rPr lang="en-GB" dirty="0"/>
              <a:t>Break your goals into smaller actionable steps </a:t>
            </a:r>
          </a:p>
          <a:p>
            <a:pPr marL="914400" lvl="1" indent="-457200">
              <a:buFont typeface="Arial" panose="020B0604020202020204" pitchFamily="34" charset="0"/>
              <a:buAutoNum type="arabicPeriod"/>
            </a:pPr>
            <a:r>
              <a:rPr lang="en-GB" dirty="0"/>
              <a:t>Make your goals concrete and achievable</a:t>
            </a:r>
          </a:p>
          <a:p>
            <a:pPr marL="914400" lvl="1" indent="-457200">
              <a:buFont typeface="Arial" panose="020B0604020202020204" pitchFamily="34" charset="0"/>
              <a:buAutoNum type="arabicPeriod"/>
            </a:pPr>
            <a:r>
              <a:rPr lang="en-GB" dirty="0"/>
              <a:t>Make sure the goals fit within your own control</a:t>
            </a:r>
          </a:p>
          <a:p>
            <a:pPr marL="914400" lvl="1" indent="-457200">
              <a:buFont typeface="Arial" panose="020B0604020202020204" pitchFamily="34" charset="0"/>
              <a:buAutoNum type="arabicPeriod"/>
            </a:pPr>
            <a:r>
              <a:rPr lang="en-GB" dirty="0"/>
              <a:t>Set a deadline; when will you reach your goals?</a:t>
            </a:r>
          </a:p>
          <a:p>
            <a:pPr marL="914400" lvl="1" indent="-457200">
              <a:buFont typeface="Arial" panose="020B0604020202020204" pitchFamily="34" charset="0"/>
              <a:buAutoNum type="arabicPeriod"/>
            </a:pPr>
            <a:r>
              <a:rPr lang="en-GB" dirty="0"/>
              <a:t>Formulate your goals positively </a:t>
            </a:r>
          </a:p>
          <a:p>
            <a:pPr marL="914400" lvl="1" indent="-457200">
              <a:buFont typeface="Arial" panose="020B0604020202020204" pitchFamily="34" charset="0"/>
              <a:buAutoNum type="arabicPeriod"/>
            </a:pPr>
            <a:r>
              <a:rPr lang="en-GB" dirty="0"/>
              <a:t>Define what you need to do every day to achieve the goals</a:t>
            </a:r>
            <a:endParaRPr lang="en-GB" sz="2400" dirty="0"/>
          </a:p>
          <a:p>
            <a:endParaRPr lang="en-GB" dirty="0"/>
          </a:p>
        </p:txBody>
      </p:sp>
      <p:sp>
        <p:nvSpPr>
          <p:cNvPr id="3" name="Titel 2"/>
          <p:cNvSpPr>
            <a:spLocks noGrp="1"/>
          </p:cNvSpPr>
          <p:nvPr>
            <p:ph type="title"/>
          </p:nvPr>
        </p:nvSpPr>
        <p:spPr/>
        <p:txBody>
          <a:bodyPr/>
          <a:lstStyle/>
          <a:p>
            <a:r>
              <a:rPr lang="en-GB" b="1" dirty="0"/>
              <a:t>How to be successful?</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521" y="336426"/>
            <a:ext cx="1205366" cy="1205366"/>
          </a:xfrm>
          <a:prstGeom prst="rect">
            <a:avLst/>
          </a:prstGeom>
        </p:spPr>
      </p:pic>
    </p:spTree>
    <p:extLst>
      <p:ext uri="{BB962C8B-B14F-4D97-AF65-F5344CB8AC3E}">
        <p14:creationId xmlns:p14="http://schemas.microsoft.com/office/powerpoint/2010/main" val="393393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0"/>
          </p:nvPr>
        </p:nvSpPr>
        <p:spPr/>
        <p:txBody>
          <a:bodyPr/>
          <a:lstStyle/>
          <a:p>
            <a:endParaRPr lang="nl-NL"/>
          </a:p>
        </p:txBody>
      </p:sp>
      <p:pic>
        <p:nvPicPr>
          <p:cNvPr id="4" name="64557642_673873883072343_3937808683982529431_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9911" y="1040132"/>
            <a:ext cx="8939444" cy="5143500"/>
          </a:xfrm>
          <a:prstGeom prst="rect">
            <a:avLst/>
          </a:prstGeom>
        </p:spPr>
      </p:pic>
      <p:sp>
        <p:nvSpPr>
          <p:cNvPr id="5" name="Titel 2"/>
          <p:cNvSpPr txBox="1">
            <a:spLocks/>
          </p:cNvSpPr>
          <p:nvPr/>
        </p:nvSpPr>
        <p:spPr>
          <a:xfrm>
            <a:off x="392114" y="182345"/>
            <a:ext cx="8359773" cy="94194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What does the road to success look like?</a:t>
            </a:r>
          </a:p>
        </p:txBody>
      </p:sp>
    </p:spTree>
    <p:extLst>
      <p:ext uri="{BB962C8B-B14F-4D97-AF65-F5344CB8AC3E}">
        <p14:creationId xmlns:p14="http://schemas.microsoft.com/office/powerpoint/2010/main" val="3751886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5879</TotalTime>
  <Words>1040</Words>
  <Application>Microsoft Office PowerPoint</Application>
  <PresentationFormat>Diavoorstelling (4:3)</PresentationFormat>
  <Paragraphs>155</Paragraphs>
  <Slides>13</Slides>
  <Notes>13</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Tema de Office</vt:lpstr>
      <vt:lpstr>PowerPoint-presentatie</vt:lpstr>
      <vt:lpstr>About today, about you</vt:lpstr>
      <vt:lpstr>Ambassador</vt:lpstr>
      <vt:lpstr>Your plan</vt:lpstr>
      <vt:lpstr>Your future</vt:lpstr>
      <vt:lpstr>Your base</vt:lpstr>
      <vt:lpstr>Dreams or goals?</vt:lpstr>
      <vt:lpstr>How to be successful?</vt:lpstr>
      <vt:lpstr>PowerPoint-presentatie</vt:lpstr>
      <vt:lpstr>From dreams to goals</vt:lpstr>
      <vt:lpstr>How to achieve your goals faster</vt:lpstr>
      <vt:lpstr>Your plan</vt:lpstr>
      <vt:lpstr>PowerPoint-presentatie</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user</dc:creator>
  <cp:keywords/>
  <dc:description/>
  <cp:lastModifiedBy>A van Cleeff</cp:lastModifiedBy>
  <cp:revision>639</cp:revision>
  <cp:lastPrinted>2017-10-30T15:02:42Z</cp:lastPrinted>
  <dcterms:created xsi:type="dcterms:W3CDTF">2016-05-21T15:11:28Z</dcterms:created>
  <dcterms:modified xsi:type="dcterms:W3CDTF">2019-09-18T11:40:03Z</dcterms:modified>
  <cp:category/>
</cp:coreProperties>
</file>